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sldIdLst>
    <p:sldId id="256" r:id="rId2"/>
    <p:sldId id="270" r:id="rId3"/>
    <p:sldId id="283" r:id="rId4"/>
    <p:sldId id="257" r:id="rId5"/>
    <p:sldId id="265" r:id="rId6"/>
    <p:sldId id="268" r:id="rId7"/>
    <p:sldId id="266" r:id="rId8"/>
    <p:sldId id="271" r:id="rId9"/>
    <p:sldId id="281" r:id="rId10"/>
    <p:sldId id="279" r:id="rId11"/>
    <p:sldId id="280" r:id="rId12"/>
    <p:sldId id="272" r:id="rId13"/>
    <p:sldId id="285" r:id="rId14"/>
    <p:sldId id="286" r:id="rId15"/>
    <p:sldId id="273" r:id="rId16"/>
    <p:sldId id="284" r:id="rId17"/>
    <p:sldId id="274" r:id="rId18"/>
    <p:sldId id="275" r:id="rId19"/>
    <p:sldId id="287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C60"/>
    <a:srgbClr val="FFFF66"/>
    <a:srgbClr val="00FFCC"/>
    <a:srgbClr val="FFFF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418" autoAdjust="0"/>
  </p:normalViewPr>
  <p:slideViewPr>
    <p:cSldViewPr>
      <p:cViewPr varScale="1">
        <p:scale>
          <a:sx n="58" d="100"/>
          <a:sy n="58" d="100"/>
        </p:scale>
        <p:origin x="20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A83D9-BF50-4B97-82D2-6E22B8D39694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BFF50B68-DF22-4E88-8319-5161290EF92D}">
      <dgm:prSet phldrT="[文本]" custT="1"/>
      <dgm:spPr/>
      <dgm:t>
        <a:bodyPr/>
        <a:lstStyle/>
        <a:p>
          <a:r>
            <a:rPr lang="zh-CN" altLang="en-US" sz="2800" dirty="0"/>
            <a:t>北斗二号</a:t>
          </a:r>
        </a:p>
      </dgm:t>
    </dgm:pt>
    <dgm:pt modelId="{AB45D57F-01D0-4358-A887-124C4057097D}" type="parTrans" cxnId="{F6294657-26C9-4A4C-8984-E6312F1B01DC}">
      <dgm:prSet/>
      <dgm:spPr/>
      <dgm:t>
        <a:bodyPr/>
        <a:lstStyle/>
        <a:p>
          <a:endParaRPr lang="zh-CN" altLang="en-US"/>
        </a:p>
      </dgm:t>
    </dgm:pt>
    <dgm:pt modelId="{ECBE4F1C-143E-4417-8E93-2AC53623F481}" type="sibTrans" cxnId="{F6294657-26C9-4A4C-8984-E6312F1B01DC}">
      <dgm:prSet/>
      <dgm:spPr/>
      <dgm:t>
        <a:bodyPr/>
        <a:lstStyle/>
        <a:p>
          <a:endParaRPr lang="zh-CN" altLang="en-US"/>
        </a:p>
      </dgm:t>
    </dgm:pt>
    <dgm:pt modelId="{D1ED652D-8588-47E5-8008-C715F86A1605}">
      <dgm:prSet phldrT="[文本]" custT="1"/>
      <dgm:spPr/>
      <dgm:t>
        <a:bodyPr/>
        <a:lstStyle/>
        <a:p>
          <a:r>
            <a:rPr lang="zh-CN" altLang="en-US" sz="2800" dirty="0"/>
            <a:t>北斗三</a:t>
          </a:r>
          <a:r>
            <a:rPr lang="zh-CN" altLang="en-US" sz="2300" dirty="0"/>
            <a:t>号</a:t>
          </a:r>
        </a:p>
      </dgm:t>
    </dgm:pt>
    <dgm:pt modelId="{D04B3B64-25F3-4F4F-98F3-809108674F09}" type="parTrans" cxnId="{C2EB985B-34CB-4C86-B7A0-617C86B03B4D}">
      <dgm:prSet/>
      <dgm:spPr/>
      <dgm:t>
        <a:bodyPr/>
        <a:lstStyle/>
        <a:p>
          <a:endParaRPr lang="zh-CN" altLang="en-US"/>
        </a:p>
      </dgm:t>
    </dgm:pt>
    <dgm:pt modelId="{D72F496A-7C45-438C-BFA2-5042BACDAD1E}" type="sibTrans" cxnId="{C2EB985B-34CB-4C86-B7A0-617C86B03B4D}">
      <dgm:prSet/>
      <dgm:spPr/>
      <dgm:t>
        <a:bodyPr/>
        <a:lstStyle/>
        <a:p>
          <a:endParaRPr lang="zh-CN" altLang="en-US"/>
        </a:p>
      </dgm:t>
    </dgm:pt>
    <dgm:pt modelId="{D4131CA6-A867-4137-8BA7-33038BE7E3B7}">
      <dgm:prSet phldrT="[文本]" custT="1"/>
      <dgm:spPr/>
      <dgm:t>
        <a:bodyPr/>
        <a:lstStyle/>
        <a:p>
          <a:r>
            <a:rPr lang="zh-CN" altLang="en-US" sz="2800" dirty="0"/>
            <a:t>北斗一号</a:t>
          </a:r>
        </a:p>
      </dgm:t>
    </dgm:pt>
    <dgm:pt modelId="{A10416EA-81BD-4DEE-B19A-1C1EF7D27496}" type="parTrans" cxnId="{F7660CE5-2549-4B26-B363-D0ED455D7CA1}">
      <dgm:prSet/>
      <dgm:spPr/>
      <dgm:t>
        <a:bodyPr/>
        <a:lstStyle/>
        <a:p>
          <a:endParaRPr lang="zh-CN" altLang="en-US"/>
        </a:p>
      </dgm:t>
    </dgm:pt>
    <dgm:pt modelId="{805A7916-C352-43BA-BC6D-7455D5108BE2}" type="sibTrans" cxnId="{F7660CE5-2549-4B26-B363-D0ED455D7CA1}">
      <dgm:prSet/>
      <dgm:spPr/>
      <dgm:t>
        <a:bodyPr/>
        <a:lstStyle/>
        <a:p>
          <a:endParaRPr lang="zh-CN" altLang="en-US"/>
        </a:p>
      </dgm:t>
    </dgm:pt>
    <dgm:pt modelId="{477CD2AC-9108-45AE-A265-77A8F2B48ABA}">
      <dgm:prSet phldrT="[文本]" custT="1"/>
      <dgm:spPr/>
      <dgm:t>
        <a:bodyPr/>
        <a:lstStyle/>
        <a:p>
          <a:endParaRPr lang="en-US" altLang="zh-CN" sz="2000" dirty="0">
            <a:solidFill>
              <a:srgbClr val="FFC000"/>
            </a:solidFill>
          </a:endParaRPr>
        </a:p>
        <a:p>
          <a:r>
            <a:rPr lang="en-US" altLang="zh-CN" sz="2000" dirty="0">
              <a:solidFill>
                <a:srgbClr val="FFC000"/>
              </a:solidFill>
            </a:rPr>
            <a:t>3</a:t>
          </a:r>
          <a:r>
            <a:rPr lang="zh-CN" altLang="en-US" sz="2000" dirty="0">
              <a:solidFill>
                <a:srgbClr val="FFC000"/>
              </a:solidFill>
            </a:rPr>
            <a:t>颗 </a:t>
          </a:r>
          <a:r>
            <a:rPr lang="en-US" altLang="zh-CN" sz="2000" dirty="0"/>
            <a:t>GEO</a:t>
          </a:r>
          <a:endParaRPr lang="zh-CN" altLang="en-US" sz="2000" dirty="0"/>
        </a:p>
      </dgm:t>
    </dgm:pt>
    <dgm:pt modelId="{919148A2-EDCF-4C76-88BD-7626308E4AA0}" type="parTrans" cxnId="{1674D27D-D579-48CC-8CF3-A04398821C49}">
      <dgm:prSet/>
      <dgm:spPr/>
      <dgm:t>
        <a:bodyPr/>
        <a:lstStyle/>
        <a:p>
          <a:endParaRPr lang="zh-CN" altLang="en-US"/>
        </a:p>
      </dgm:t>
    </dgm:pt>
    <dgm:pt modelId="{88A3C268-6E60-434F-B906-DDA0EA8C7208}" type="sibTrans" cxnId="{1674D27D-D579-48CC-8CF3-A04398821C49}">
      <dgm:prSet/>
      <dgm:spPr/>
      <dgm:t>
        <a:bodyPr/>
        <a:lstStyle/>
        <a:p>
          <a:endParaRPr lang="zh-CN" altLang="en-US"/>
        </a:p>
      </dgm:t>
    </dgm:pt>
    <dgm:pt modelId="{1C446EAE-5CC4-4B73-A082-72852C19B6AE}">
      <dgm:prSet phldrT="[文本]" custT="1"/>
      <dgm:spPr/>
      <dgm:t>
        <a:bodyPr/>
        <a:lstStyle/>
        <a:p>
          <a:pPr algn="ctr"/>
          <a:r>
            <a:rPr lang="en-US" altLang="zh-CN" sz="2000" dirty="0">
              <a:solidFill>
                <a:srgbClr val="FFC000"/>
              </a:solidFill>
            </a:rPr>
            <a:t>5</a:t>
          </a:r>
          <a:r>
            <a:rPr lang="zh-CN" altLang="en-US" sz="2000" dirty="0">
              <a:solidFill>
                <a:srgbClr val="FFC000"/>
              </a:solidFill>
            </a:rPr>
            <a:t>颗  </a:t>
          </a:r>
          <a:r>
            <a:rPr lang="en-US" altLang="zh-CN" sz="2000" dirty="0"/>
            <a:t>GEO</a:t>
          </a:r>
        </a:p>
        <a:p>
          <a:pPr algn="ctr"/>
          <a:r>
            <a:rPr lang="en-US" altLang="zh-CN" sz="2000" dirty="0">
              <a:solidFill>
                <a:srgbClr val="FFC000"/>
              </a:solidFill>
            </a:rPr>
            <a:t>5</a:t>
          </a:r>
          <a:r>
            <a:rPr lang="zh-CN" altLang="en-US" sz="2000" dirty="0">
              <a:solidFill>
                <a:srgbClr val="FFC000"/>
              </a:solidFill>
            </a:rPr>
            <a:t>颗 </a:t>
          </a:r>
          <a:r>
            <a:rPr lang="en-US" altLang="zh-CN" sz="2000" dirty="0"/>
            <a:t>IGSO</a:t>
          </a:r>
        </a:p>
        <a:p>
          <a:pPr algn="ctr"/>
          <a:r>
            <a:rPr lang="en-US" altLang="zh-CN" sz="2000" dirty="0">
              <a:solidFill>
                <a:srgbClr val="FFC000"/>
              </a:solidFill>
            </a:rPr>
            <a:t>4</a:t>
          </a:r>
          <a:r>
            <a:rPr lang="zh-CN" altLang="en-US" sz="2000" dirty="0">
              <a:solidFill>
                <a:srgbClr val="FFC000"/>
              </a:solidFill>
            </a:rPr>
            <a:t>颗  </a:t>
          </a:r>
          <a:r>
            <a:rPr lang="en-US" altLang="zh-CN" sz="2000" dirty="0"/>
            <a:t>MEO</a:t>
          </a:r>
          <a:endParaRPr lang="zh-CN" altLang="en-US" sz="2000" dirty="0"/>
        </a:p>
      </dgm:t>
    </dgm:pt>
    <dgm:pt modelId="{FCF0D9C5-6B45-488F-8A33-90643CEA7419}" type="parTrans" cxnId="{76E43BF0-83C5-4D77-98E8-A62FBC056C5D}">
      <dgm:prSet/>
      <dgm:spPr/>
      <dgm:t>
        <a:bodyPr/>
        <a:lstStyle/>
        <a:p>
          <a:endParaRPr lang="zh-CN" altLang="en-US"/>
        </a:p>
      </dgm:t>
    </dgm:pt>
    <dgm:pt modelId="{7C14C08A-8EA7-473F-9C24-777F8A351F51}" type="sibTrans" cxnId="{76E43BF0-83C5-4D77-98E8-A62FBC056C5D}">
      <dgm:prSet/>
      <dgm:spPr/>
      <dgm:t>
        <a:bodyPr/>
        <a:lstStyle/>
        <a:p>
          <a:endParaRPr lang="zh-CN" altLang="en-US"/>
        </a:p>
      </dgm:t>
    </dgm:pt>
    <dgm:pt modelId="{742543C5-5813-4656-86BF-964BBD1BE5F7}">
      <dgm:prSet phldrT="[文本]" custT="1"/>
      <dgm:spPr/>
      <dgm:t>
        <a:bodyPr/>
        <a:lstStyle/>
        <a:p>
          <a:pPr algn="ctr">
            <a:buFontTx/>
            <a:buNone/>
          </a:pPr>
          <a:r>
            <a:rPr lang="en-US" altLang="zh-CN" sz="2000" dirty="0">
              <a:solidFill>
                <a:srgbClr val="FFC000"/>
              </a:solidFill>
            </a:rPr>
            <a:t>3</a:t>
          </a:r>
          <a:r>
            <a:rPr lang="zh-CN" altLang="en-US" sz="2000" dirty="0">
              <a:solidFill>
                <a:srgbClr val="FFC000"/>
              </a:solidFill>
            </a:rPr>
            <a:t>颗   </a:t>
          </a:r>
          <a:r>
            <a:rPr lang="en-US" altLang="zh-CN" sz="2000" dirty="0"/>
            <a:t>GEO</a:t>
          </a:r>
          <a:endParaRPr lang="zh-CN" altLang="en-US" sz="2000" dirty="0"/>
        </a:p>
      </dgm:t>
    </dgm:pt>
    <dgm:pt modelId="{D8A7FFB0-5BC5-4F4D-AE6F-A49DED0601A2}" type="parTrans" cxnId="{834C7BBC-EE4E-439E-83BC-72A048C7E9B4}">
      <dgm:prSet/>
      <dgm:spPr/>
      <dgm:t>
        <a:bodyPr/>
        <a:lstStyle/>
        <a:p>
          <a:endParaRPr lang="zh-CN" altLang="en-US"/>
        </a:p>
      </dgm:t>
    </dgm:pt>
    <dgm:pt modelId="{52B6D0AD-6E10-49AC-9E33-457F41D1B32A}" type="sibTrans" cxnId="{834C7BBC-EE4E-439E-83BC-72A048C7E9B4}">
      <dgm:prSet/>
      <dgm:spPr/>
      <dgm:t>
        <a:bodyPr/>
        <a:lstStyle/>
        <a:p>
          <a:endParaRPr lang="zh-CN" altLang="en-US"/>
        </a:p>
      </dgm:t>
    </dgm:pt>
    <dgm:pt modelId="{560D5782-F88C-4141-818E-3447DC7781D1}">
      <dgm:prSet phldrT="[文本]" custT="1"/>
      <dgm:spPr/>
      <dgm:t>
        <a:bodyPr/>
        <a:lstStyle/>
        <a:p>
          <a:pPr algn="ctr">
            <a:buFontTx/>
            <a:buNone/>
          </a:pPr>
          <a:r>
            <a:rPr lang="en-US" altLang="zh-CN" sz="2000" dirty="0">
              <a:solidFill>
                <a:srgbClr val="FFC000"/>
              </a:solidFill>
            </a:rPr>
            <a:t>3</a:t>
          </a:r>
          <a:r>
            <a:rPr lang="zh-CN" altLang="en-US" sz="2000" dirty="0">
              <a:solidFill>
                <a:srgbClr val="FFC000"/>
              </a:solidFill>
            </a:rPr>
            <a:t>颗  </a:t>
          </a:r>
          <a:r>
            <a:rPr lang="en-US" altLang="zh-CN" sz="2000" dirty="0"/>
            <a:t>IGSO</a:t>
          </a:r>
          <a:endParaRPr lang="zh-CN" altLang="en-US" sz="2000" dirty="0"/>
        </a:p>
      </dgm:t>
    </dgm:pt>
    <dgm:pt modelId="{45749BC5-C3F9-44C4-AACF-CBC7F3A99B0D}" type="parTrans" cxnId="{9000846F-9086-462D-B212-98F7F1F9A0C7}">
      <dgm:prSet/>
      <dgm:spPr/>
      <dgm:t>
        <a:bodyPr/>
        <a:lstStyle/>
        <a:p>
          <a:endParaRPr lang="zh-CN" altLang="en-US"/>
        </a:p>
      </dgm:t>
    </dgm:pt>
    <dgm:pt modelId="{C8B1E718-BF14-48E6-A29E-84BC0955B69C}" type="sibTrans" cxnId="{9000846F-9086-462D-B212-98F7F1F9A0C7}">
      <dgm:prSet/>
      <dgm:spPr/>
      <dgm:t>
        <a:bodyPr/>
        <a:lstStyle/>
        <a:p>
          <a:endParaRPr lang="zh-CN" altLang="en-US"/>
        </a:p>
      </dgm:t>
    </dgm:pt>
    <dgm:pt modelId="{C2F6ADC9-0FC3-4842-9644-2DA8AAA23F4D}">
      <dgm:prSet phldrT="[文本]" custT="1"/>
      <dgm:spPr/>
      <dgm:t>
        <a:bodyPr/>
        <a:lstStyle/>
        <a:p>
          <a:pPr algn="ctr">
            <a:buFontTx/>
            <a:buNone/>
          </a:pPr>
          <a:r>
            <a:rPr lang="en-US" altLang="zh-CN" sz="2000" dirty="0">
              <a:solidFill>
                <a:srgbClr val="FFC000"/>
              </a:solidFill>
            </a:rPr>
            <a:t>24</a:t>
          </a:r>
          <a:r>
            <a:rPr lang="zh-CN" altLang="en-US" sz="2000" dirty="0">
              <a:solidFill>
                <a:srgbClr val="FFC000"/>
              </a:solidFill>
            </a:rPr>
            <a:t>颗 </a:t>
          </a:r>
          <a:r>
            <a:rPr lang="en-US" altLang="zh-CN" sz="2000" dirty="0"/>
            <a:t>MEO</a:t>
          </a:r>
          <a:endParaRPr lang="zh-CN" altLang="en-US" sz="2000" dirty="0"/>
        </a:p>
      </dgm:t>
    </dgm:pt>
    <dgm:pt modelId="{6C793B1E-007E-496A-AC0F-58635EB8D4DD}" type="parTrans" cxnId="{1E5D9D85-71D2-420D-BB4C-7F6536023757}">
      <dgm:prSet/>
      <dgm:spPr/>
      <dgm:t>
        <a:bodyPr/>
        <a:lstStyle/>
        <a:p>
          <a:endParaRPr lang="zh-CN" altLang="en-US"/>
        </a:p>
      </dgm:t>
    </dgm:pt>
    <dgm:pt modelId="{1EFEF047-31D6-4372-AFC5-7DF71B8C138D}" type="sibTrans" cxnId="{1E5D9D85-71D2-420D-BB4C-7F6536023757}">
      <dgm:prSet/>
      <dgm:spPr/>
      <dgm:t>
        <a:bodyPr/>
        <a:lstStyle/>
        <a:p>
          <a:endParaRPr lang="zh-CN" altLang="en-US"/>
        </a:p>
      </dgm:t>
    </dgm:pt>
    <dgm:pt modelId="{1A9054D4-B122-49BD-AF40-B6D47B4B9226}" type="pres">
      <dgm:prSet presAssocID="{DFDA83D9-BF50-4B97-82D2-6E22B8D39694}" presName="Name0" presStyleCnt="0">
        <dgm:presLayoutVars>
          <dgm:dir/>
        </dgm:presLayoutVars>
      </dgm:prSet>
      <dgm:spPr/>
    </dgm:pt>
    <dgm:pt modelId="{9CEA9A0A-8FEA-4FAF-BFAF-EDA3AFC52220}" type="pres">
      <dgm:prSet presAssocID="{D4131CA6-A867-4137-8BA7-33038BE7E3B7}" presName="composite" presStyleCnt="0"/>
      <dgm:spPr/>
    </dgm:pt>
    <dgm:pt modelId="{D72485EC-A678-4F8E-B1F0-1DA5A3891FC5}" type="pres">
      <dgm:prSet presAssocID="{D4131CA6-A867-4137-8BA7-33038BE7E3B7}" presName="Accent" presStyleLbl="alignAcc1" presStyleIdx="0" presStyleCnt="3"/>
      <dgm:spPr/>
    </dgm:pt>
    <dgm:pt modelId="{2376B073-A398-4D5A-9A61-C92566B1FBA2}" type="pres">
      <dgm:prSet presAssocID="{D4131CA6-A867-4137-8BA7-33038BE7E3B7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chemeClr val="bg1">
              <a:lumMod val="40000"/>
              <a:lumOff val="60000"/>
            </a:schemeClr>
          </a:solidFill>
        </a:ln>
      </dgm:spPr>
    </dgm:pt>
    <dgm:pt modelId="{851FE95D-1290-4DE2-88EA-DB0A2E8657B3}" type="pres">
      <dgm:prSet presAssocID="{D4131CA6-A867-4137-8BA7-33038BE7E3B7}" presName="Child" presStyleLbl="revTx" presStyleIdx="0" presStyleCnt="3">
        <dgm:presLayoutVars>
          <dgm:bulletEnabled val="1"/>
        </dgm:presLayoutVars>
      </dgm:prSet>
      <dgm:spPr/>
    </dgm:pt>
    <dgm:pt modelId="{0155DFC5-7346-47F7-9D41-62CD33BF34DB}" type="pres">
      <dgm:prSet presAssocID="{D4131CA6-A867-4137-8BA7-33038BE7E3B7}" presName="Parent" presStyleLbl="alignNode1" presStyleIdx="0" presStyleCnt="3">
        <dgm:presLayoutVars>
          <dgm:bulletEnabled val="1"/>
        </dgm:presLayoutVars>
      </dgm:prSet>
      <dgm:spPr/>
    </dgm:pt>
    <dgm:pt modelId="{A1642222-F1AC-4DC1-9B03-C2658236F2D6}" type="pres">
      <dgm:prSet presAssocID="{805A7916-C352-43BA-BC6D-7455D5108BE2}" presName="sibTrans" presStyleCnt="0"/>
      <dgm:spPr/>
    </dgm:pt>
    <dgm:pt modelId="{4961D1BC-01D6-4253-A5A6-83F953FA6F73}" type="pres">
      <dgm:prSet presAssocID="{BFF50B68-DF22-4E88-8319-5161290EF92D}" presName="composite" presStyleCnt="0"/>
      <dgm:spPr/>
    </dgm:pt>
    <dgm:pt modelId="{3D815964-2681-49B7-9709-51BD4C98421A}" type="pres">
      <dgm:prSet presAssocID="{BFF50B68-DF22-4E88-8319-5161290EF92D}" presName="Accent" presStyleLbl="alignAcc1" presStyleIdx="1" presStyleCnt="3"/>
      <dgm:spPr/>
    </dgm:pt>
    <dgm:pt modelId="{2B2D884F-F0A2-44D6-91E2-6A1E2A7ABCF0}" type="pres">
      <dgm:prSet presAssocID="{BFF50B68-DF22-4E88-8319-5161290EF92D}" presName="Imag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chemeClr val="bg1">
              <a:lumMod val="40000"/>
              <a:lumOff val="60000"/>
            </a:schemeClr>
          </a:solidFill>
        </a:ln>
      </dgm:spPr>
    </dgm:pt>
    <dgm:pt modelId="{7353747C-C356-4F60-B80C-97C7E4F594D2}" type="pres">
      <dgm:prSet presAssocID="{BFF50B68-DF22-4E88-8319-5161290EF92D}" presName="Child" presStyleLbl="revTx" presStyleIdx="1" presStyleCnt="3">
        <dgm:presLayoutVars>
          <dgm:bulletEnabled val="1"/>
        </dgm:presLayoutVars>
      </dgm:prSet>
      <dgm:spPr/>
    </dgm:pt>
    <dgm:pt modelId="{DB0DE42F-16EC-41FE-95A7-125DEE04DF48}" type="pres">
      <dgm:prSet presAssocID="{BFF50B68-DF22-4E88-8319-5161290EF92D}" presName="Parent" presStyleLbl="alignNode1" presStyleIdx="1" presStyleCnt="3">
        <dgm:presLayoutVars>
          <dgm:bulletEnabled val="1"/>
        </dgm:presLayoutVars>
      </dgm:prSet>
      <dgm:spPr/>
    </dgm:pt>
    <dgm:pt modelId="{23E5ADA3-9D6A-4D20-8430-7DC604C7D8A6}" type="pres">
      <dgm:prSet presAssocID="{ECBE4F1C-143E-4417-8E93-2AC53623F481}" presName="sibTrans" presStyleCnt="0"/>
      <dgm:spPr/>
    </dgm:pt>
    <dgm:pt modelId="{F798A218-7B39-4193-B15D-F222BB752EA4}" type="pres">
      <dgm:prSet presAssocID="{D1ED652D-8588-47E5-8008-C715F86A1605}" presName="composite" presStyleCnt="0"/>
      <dgm:spPr/>
    </dgm:pt>
    <dgm:pt modelId="{03E5E074-1799-4CCF-B7EE-A1B26AF850EC}" type="pres">
      <dgm:prSet presAssocID="{D1ED652D-8588-47E5-8008-C715F86A1605}" presName="Accent" presStyleLbl="alignAcc1" presStyleIdx="2" presStyleCnt="3"/>
      <dgm:spPr/>
    </dgm:pt>
    <dgm:pt modelId="{1DFF4DB4-68BF-40E9-A017-37CDCBBCFD1C}" type="pres">
      <dgm:prSet presAssocID="{D1ED652D-8588-47E5-8008-C715F86A1605}" presName="Imag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chemeClr val="bg1">
              <a:lumMod val="40000"/>
              <a:lumOff val="60000"/>
            </a:schemeClr>
          </a:solidFill>
        </a:ln>
      </dgm:spPr>
    </dgm:pt>
    <dgm:pt modelId="{4C02A5BE-5244-4369-B02D-CE86725DBAAE}" type="pres">
      <dgm:prSet presAssocID="{D1ED652D-8588-47E5-8008-C715F86A1605}" presName="Child" presStyleLbl="revTx" presStyleIdx="2" presStyleCnt="3">
        <dgm:presLayoutVars>
          <dgm:bulletEnabled val="1"/>
        </dgm:presLayoutVars>
      </dgm:prSet>
      <dgm:spPr/>
    </dgm:pt>
    <dgm:pt modelId="{EC3F3AEC-D6B6-4A4D-85C8-B529F6F56C38}" type="pres">
      <dgm:prSet presAssocID="{D1ED652D-8588-47E5-8008-C715F86A1605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84F4B42D-CFF6-491F-B61A-AF9780B5634E}" type="presOf" srcId="{D4131CA6-A867-4137-8BA7-33038BE7E3B7}" destId="{0155DFC5-7346-47F7-9D41-62CD33BF34DB}" srcOrd="0" destOrd="0" presId="urn:microsoft.com/office/officeart/2008/layout/TitlePictureLineup"/>
    <dgm:cxn modelId="{38210B3C-3008-49D6-ABB6-9BF0A874B488}" type="presOf" srcId="{742543C5-5813-4656-86BF-964BBD1BE5F7}" destId="{4C02A5BE-5244-4369-B02D-CE86725DBAAE}" srcOrd="0" destOrd="0" presId="urn:microsoft.com/office/officeart/2008/layout/TitlePictureLineup"/>
    <dgm:cxn modelId="{C2EB985B-34CB-4C86-B7A0-617C86B03B4D}" srcId="{DFDA83D9-BF50-4B97-82D2-6E22B8D39694}" destId="{D1ED652D-8588-47E5-8008-C715F86A1605}" srcOrd="2" destOrd="0" parTransId="{D04B3B64-25F3-4F4F-98F3-809108674F09}" sibTransId="{D72F496A-7C45-438C-BFA2-5042BACDAD1E}"/>
    <dgm:cxn modelId="{9000846F-9086-462D-B212-98F7F1F9A0C7}" srcId="{D1ED652D-8588-47E5-8008-C715F86A1605}" destId="{560D5782-F88C-4141-818E-3447DC7781D1}" srcOrd="1" destOrd="0" parTransId="{45749BC5-C3F9-44C4-AACF-CBC7F3A99B0D}" sibTransId="{C8B1E718-BF14-48E6-A29E-84BC0955B69C}"/>
    <dgm:cxn modelId="{F6294657-26C9-4A4C-8984-E6312F1B01DC}" srcId="{DFDA83D9-BF50-4B97-82D2-6E22B8D39694}" destId="{BFF50B68-DF22-4E88-8319-5161290EF92D}" srcOrd="1" destOrd="0" parTransId="{AB45D57F-01D0-4358-A887-124C4057097D}" sibTransId="{ECBE4F1C-143E-4417-8E93-2AC53623F481}"/>
    <dgm:cxn modelId="{1674D27D-D579-48CC-8CF3-A04398821C49}" srcId="{D4131CA6-A867-4137-8BA7-33038BE7E3B7}" destId="{477CD2AC-9108-45AE-A265-77A8F2B48ABA}" srcOrd="0" destOrd="0" parTransId="{919148A2-EDCF-4C76-88BD-7626308E4AA0}" sibTransId="{88A3C268-6E60-434F-B906-DDA0EA8C7208}"/>
    <dgm:cxn modelId="{1E5D9D85-71D2-420D-BB4C-7F6536023757}" srcId="{D1ED652D-8588-47E5-8008-C715F86A1605}" destId="{C2F6ADC9-0FC3-4842-9644-2DA8AAA23F4D}" srcOrd="2" destOrd="0" parTransId="{6C793B1E-007E-496A-AC0F-58635EB8D4DD}" sibTransId="{1EFEF047-31D6-4372-AFC5-7DF71B8C138D}"/>
    <dgm:cxn modelId="{664F1CB0-B01C-49FB-BD60-78EFA871F30D}" type="presOf" srcId="{BFF50B68-DF22-4E88-8319-5161290EF92D}" destId="{DB0DE42F-16EC-41FE-95A7-125DEE04DF48}" srcOrd="0" destOrd="0" presId="urn:microsoft.com/office/officeart/2008/layout/TitlePictureLineup"/>
    <dgm:cxn modelId="{BCE64AB6-AC01-4DBF-891C-26383ABD1F1B}" type="presOf" srcId="{560D5782-F88C-4141-818E-3447DC7781D1}" destId="{4C02A5BE-5244-4369-B02D-CE86725DBAAE}" srcOrd="0" destOrd="1" presId="urn:microsoft.com/office/officeart/2008/layout/TitlePictureLineup"/>
    <dgm:cxn modelId="{834C7BBC-EE4E-439E-83BC-72A048C7E9B4}" srcId="{D1ED652D-8588-47E5-8008-C715F86A1605}" destId="{742543C5-5813-4656-86BF-964BBD1BE5F7}" srcOrd="0" destOrd="0" parTransId="{D8A7FFB0-5BC5-4F4D-AE6F-A49DED0601A2}" sibTransId="{52B6D0AD-6E10-49AC-9E33-457F41D1B32A}"/>
    <dgm:cxn modelId="{6A9D19C0-8B58-4CAC-A46D-93036532DE58}" type="presOf" srcId="{C2F6ADC9-0FC3-4842-9644-2DA8AAA23F4D}" destId="{4C02A5BE-5244-4369-B02D-CE86725DBAAE}" srcOrd="0" destOrd="2" presId="urn:microsoft.com/office/officeart/2008/layout/TitlePictureLineup"/>
    <dgm:cxn modelId="{05C156DE-5908-4554-B0D8-676829C1CD12}" type="presOf" srcId="{DFDA83D9-BF50-4B97-82D2-6E22B8D39694}" destId="{1A9054D4-B122-49BD-AF40-B6D47B4B9226}" srcOrd="0" destOrd="0" presId="urn:microsoft.com/office/officeart/2008/layout/TitlePictureLineup"/>
    <dgm:cxn modelId="{8F4A5FE2-53E8-46CC-A150-425CE4EA5E5F}" type="presOf" srcId="{D1ED652D-8588-47E5-8008-C715F86A1605}" destId="{EC3F3AEC-D6B6-4A4D-85C8-B529F6F56C38}" srcOrd="0" destOrd="0" presId="urn:microsoft.com/office/officeart/2008/layout/TitlePictureLineup"/>
    <dgm:cxn modelId="{F7660CE5-2549-4B26-B363-D0ED455D7CA1}" srcId="{DFDA83D9-BF50-4B97-82D2-6E22B8D39694}" destId="{D4131CA6-A867-4137-8BA7-33038BE7E3B7}" srcOrd="0" destOrd="0" parTransId="{A10416EA-81BD-4DEE-B19A-1C1EF7D27496}" sibTransId="{805A7916-C352-43BA-BC6D-7455D5108BE2}"/>
    <dgm:cxn modelId="{76E43BF0-83C5-4D77-98E8-A62FBC056C5D}" srcId="{BFF50B68-DF22-4E88-8319-5161290EF92D}" destId="{1C446EAE-5CC4-4B73-A082-72852C19B6AE}" srcOrd="0" destOrd="0" parTransId="{FCF0D9C5-6B45-488F-8A33-90643CEA7419}" sibTransId="{7C14C08A-8EA7-473F-9C24-777F8A351F51}"/>
    <dgm:cxn modelId="{C72A7AF1-466A-4973-A7C8-76703FD3F5E4}" type="presOf" srcId="{1C446EAE-5CC4-4B73-A082-72852C19B6AE}" destId="{7353747C-C356-4F60-B80C-97C7E4F594D2}" srcOrd="0" destOrd="0" presId="urn:microsoft.com/office/officeart/2008/layout/TitlePictureLineup"/>
    <dgm:cxn modelId="{11BA63F6-874A-48C5-A6E8-BBD22A7890D4}" type="presOf" srcId="{477CD2AC-9108-45AE-A265-77A8F2B48ABA}" destId="{851FE95D-1290-4DE2-88EA-DB0A2E8657B3}" srcOrd="0" destOrd="0" presId="urn:microsoft.com/office/officeart/2008/layout/TitlePictureLineup"/>
    <dgm:cxn modelId="{5B734A46-C76E-4AE0-A966-695865EBA0C8}" type="presParOf" srcId="{1A9054D4-B122-49BD-AF40-B6D47B4B9226}" destId="{9CEA9A0A-8FEA-4FAF-BFAF-EDA3AFC52220}" srcOrd="0" destOrd="0" presId="urn:microsoft.com/office/officeart/2008/layout/TitlePictureLineup"/>
    <dgm:cxn modelId="{4CF7854C-4AB1-46BF-A91C-487459161309}" type="presParOf" srcId="{9CEA9A0A-8FEA-4FAF-BFAF-EDA3AFC52220}" destId="{D72485EC-A678-4F8E-B1F0-1DA5A3891FC5}" srcOrd="0" destOrd="0" presId="urn:microsoft.com/office/officeart/2008/layout/TitlePictureLineup"/>
    <dgm:cxn modelId="{43E5D7CB-3B94-42B2-9D6D-3A45003FD711}" type="presParOf" srcId="{9CEA9A0A-8FEA-4FAF-BFAF-EDA3AFC52220}" destId="{2376B073-A398-4D5A-9A61-C92566B1FBA2}" srcOrd="1" destOrd="0" presId="urn:microsoft.com/office/officeart/2008/layout/TitlePictureLineup"/>
    <dgm:cxn modelId="{015A2921-BD06-4459-A3E3-7C1C76081FEE}" type="presParOf" srcId="{9CEA9A0A-8FEA-4FAF-BFAF-EDA3AFC52220}" destId="{851FE95D-1290-4DE2-88EA-DB0A2E8657B3}" srcOrd="2" destOrd="0" presId="urn:microsoft.com/office/officeart/2008/layout/TitlePictureLineup"/>
    <dgm:cxn modelId="{2B3778CE-3E94-4E40-9A0F-D46E7E8744B1}" type="presParOf" srcId="{9CEA9A0A-8FEA-4FAF-BFAF-EDA3AFC52220}" destId="{0155DFC5-7346-47F7-9D41-62CD33BF34DB}" srcOrd="3" destOrd="0" presId="urn:microsoft.com/office/officeart/2008/layout/TitlePictureLineup"/>
    <dgm:cxn modelId="{D3E7C106-41CE-4032-AD5C-DC11D0FB95A1}" type="presParOf" srcId="{1A9054D4-B122-49BD-AF40-B6D47B4B9226}" destId="{A1642222-F1AC-4DC1-9B03-C2658236F2D6}" srcOrd="1" destOrd="0" presId="urn:microsoft.com/office/officeart/2008/layout/TitlePictureLineup"/>
    <dgm:cxn modelId="{F85B681A-8AC0-4955-9C05-4CE8F8108D76}" type="presParOf" srcId="{1A9054D4-B122-49BD-AF40-B6D47B4B9226}" destId="{4961D1BC-01D6-4253-A5A6-83F953FA6F73}" srcOrd="2" destOrd="0" presId="urn:microsoft.com/office/officeart/2008/layout/TitlePictureLineup"/>
    <dgm:cxn modelId="{AB92F3B9-893B-4409-BFD5-74D6BCD3E35F}" type="presParOf" srcId="{4961D1BC-01D6-4253-A5A6-83F953FA6F73}" destId="{3D815964-2681-49B7-9709-51BD4C98421A}" srcOrd="0" destOrd="0" presId="urn:microsoft.com/office/officeart/2008/layout/TitlePictureLineup"/>
    <dgm:cxn modelId="{BFC5F8D5-D81F-4DE8-BB01-72A7B221C70B}" type="presParOf" srcId="{4961D1BC-01D6-4253-A5A6-83F953FA6F73}" destId="{2B2D884F-F0A2-44D6-91E2-6A1E2A7ABCF0}" srcOrd="1" destOrd="0" presId="urn:microsoft.com/office/officeart/2008/layout/TitlePictureLineup"/>
    <dgm:cxn modelId="{53066F68-9E70-410A-AA40-7E4C7AF15243}" type="presParOf" srcId="{4961D1BC-01D6-4253-A5A6-83F953FA6F73}" destId="{7353747C-C356-4F60-B80C-97C7E4F594D2}" srcOrd="2" destOrd="0" presId="urn:microsoft.com/office/officeart/2008/layout/TitlePictureLineup"/>
    <dgm:cxn modelId="{62A59852-13E6-42FE-86FC-7B747C5C2CBF}" type="presParOf" srcId="{4961D1BC-01D6-4253-A5A6-83F953FA6F73}" destId="{DB0DE42F-16EC-41FE-95A7-125DEE04DF48}" srcOrd="3" destOrd="0" presId="urn:microsoft.com/office/officeart/2008/layout/TitlePictureLineup"/>
    <dgm:cxn modelId="{6FC37985-1E83-4AFC-AFE5-5664484FA56C}" type="presParOf" srcId="{1A9054D4-B122-49BD-AF40-B6D47B4B9226}" destId="{23E5ADA3-9D6A-4D20-8430-7DC604C7D8A6}" srcOrd="3" destOrd="0" presId="urn:microsoft.com/office/officeart/2008/layout/TitlePictureLineup"/>
    <dgm:cxn modelId="{974C3C4A-26D4-4E41-89D6-9D66F7C2FE6D}" type="presParOf" srcId="{1A9054D4-B122-49BD-AF40-B6D47B4B9226}" destId="{F798A218-7B39-4193-B15D-F222BB752EA4}" srcOrd="4" destOrd="0" presId="urn:microsoft.com/office/officeart/2008/layout/TitlePictureLineup"/>
    <dgm:cxn modelId="{F90DFF60-177C-47C5-9658-35D24556EB04}" type="presParOf" srcId="{F798A218-7B39-4193-B15D-F222BB752EA4}" destId="{03E5E074-1799-4CCF-B7EE-A1B26AF850EC}" srcOrd="0" destOrd="0" presId="urn:microsoft.com/office/officeart/2008/layout/TitlePictureLineup"/>
    <dgm:cxn modelId="{DC4F0AD7-CFF8-40C3-A44A-3AE10A03AAC3}" type="presParOf" srcId="{F798A218-7B39-4193-B15D-F222BB752EA4}" destId="{1DFF4DB4-68BF-40E9-A017-37CDCBBCFD1C}" srcOrd="1" destOrd="0" presId="urn:microsoft.com/office/officeart/2008/layout/TitlePictureLineup"/>
    <dgm:cxn modelId="{F3703EB1-4AFC-49A9-B3F8-0733AB6010D2}" type="presParOf" srcId="{F798A218-7B39-4193-B15D-F222BB752EA4}" destId="{4C02A5BE-5244-4369-B02D-CE86725DBAAE}" srcOrd="2" destOrd="0" presId="urn:microsoft.com/office/officeart/2008/layout/TitlePictureLineup"/>
    <dgm:cxn modelId="{37E11DFE-7E0B-48B5-ABA4-6BC1ADBA781B}" type="presParOf" srcId="{F798A218-7B39-4193-B15D-F222BB752EA4}" destId="{EC3F3AEC-D6B6-4A4D-85C8-B529F6F56C38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485EC-A678-4F8E-B1F0-1DA5A3891FC5}">
      <dsp:nvSpPr>
        <dsp:cNvPr id="0" name=""/>
        <dsp:cNvSpPr/>
      </dsp:nvSpPr>
      <dsp:spPr>
        <a:xfrm>
          <a:off x="3258" y="834842"/>
          <a:ext cx="0" cy="460232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6B073-A398-4D5A-9A61-C92566B1FBA2}">
      <dsp:nvSpPr>
        <dsp:cNvPr id="0" name=""/>
        <dsp:cNvSpPr/>
      </dsp:nvSpPr>
      <dsp:spPr>
        <a:xfrm>
          <a:off x="131101" y="988253"/>
          <a:ext cx="2420566" cy="20710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bg1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FE95D-1290-4DE2-88EA-DB0A2E8657B3}">
      <dsp:nvSpPr>
        <dsp:cNvPr id="0" name=""/>
        <dsp:cNvSpPr/>
      </dsp:nvSpPr>
      <dsp:spPr>
        <a:xfrm>
          <a:off x="131101" y="3059299"/>
          <a:ext cx="2420566" cy="2377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000" kern="1200" dirty="0">
            <a:solidFill>
              <a:srgbClr val="FFC000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FC000"/>
              </a:solidFill>
            </a:rPr>
            <a:t>3</a:t>
          </a:r>
          <a:r>
            <a:rPr lang="zh-CN" altLang="en-US" sz="2000" kern="1200" dirty="0">
              <a:solidFill>
                <a:srgbClr val="FFC000"/>
              </a:solidFill>
            </a:rPr>
            <a:t>颗 </a:t>
          </a:r>
          <a:r>
            <a:rPr lang="en-US" altLang="zh-CN" sz="2000" kern="1200" dirty="0"/>
            <a:t>GEO</a:t>
          </a:r>
          <a:endParaRPr lang="zh-CN" altLang="en-US" sz="2000" kern="1200" dirty="0"/>
        </a:p>
      </dsp:txBody>
      <dsp:txXfrm>
        <a:off x="131101" y="3059299"/>
        <a:ext cx="2420566" cy="2377867"/>
      </dsp:txXfrm>
    </dsp:sp>
    <dsp:sp modelId="{0155DFC5-7346-47F7-9D41-62CD33BF34DB}">
      <dsp:nvSpPr>
        <dsp:cNvPr id="0" name=""/>
        <dsp:cNvSpPr/>
      </dsp:nvSpPr>
      <dsp:spPr>
        <a:xfrm>
          <a:off x="3258" y="323473"/>
          <a:ext cx="2556846" cy="511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北斗一号</a:t>
          </a:r>
        </a:p>
      </dsp:txBody>
      <dsp:txXfrm>
        <a:off x="3258" y="323473"/>
        <a:ext cx="2556846" cy="511369"/>
      </dsp:txXfrm>
    </dsp:sp>
    <dsp:sp modelId="{3D815964-2681-49B7-9709-51BD4C98421A}">
      <dsp:nvSpPr>
        <dsp:cNvPr id="0" name=""/>
        <dsp:cNvSpPr/>
      </dsp:nvSpPr>
      <dsp:spPr>
        <a:xfrm>
          <a:off x="2934044" y="834842"/>
          <a:ext cx="0" cy="460232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D884F-F0A2-44D6-91E2-6A1E2A7ABCF0}">
      <dsp:nvSpPr>
        <dsp:cNvPr id="0" name=""/>
        <dsp:cNvSpPr/>
      </dsp:nvSpPr>
      <dsp:spPr>
        <a:xfrm>
          <a:off x="3061886" y="988253"/>
          <a:ext cx="2420566" cy="207104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bg1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747C-C356-4F60-B80C-97C7E4F594D2}">
      <dsp:nvSpPr>
        <dsp:cNvPr id="0" name=""/>
        <dsp:cNvSpPr/>
      </dsp:nvSpPr>
      <dsp:spPr>
        <a:xfrm>
          <a:off x="3061886" y="3059299"/>
          <a:ext cx="2420566" cy="2377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FC000"/>
              </a:solidFill>
            </a:rPr>
            <a:t>5</a:t>
          </a:r>
          <a:r>
            <a:rPr lang="zh-CN" altLang="en-US" sz="2000" kern="1200" dirty="0">
              <a:solidFill>
                <a:srgbClr val="FFC000"/>
              </a:solidFill>
            </a:rPr>
            <a:t>颗  </a:t>
          </a:r>
          <a:r>
            <a:rPr lang="en-US" altLang="zh-CN" sz="2000" kern="1200" dirty="0"/>
            <a:t>GEO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FC000"/>
              </a:solidFill>
            </a:rPr>
            <a:t>5</a:t>
          </a:r>
          <a:r>
            <a:rPr lang="zh-CN" altLang="en-US" sz="2000" kern="1200" dirty="0">
              <a:solidFill>
                <a:srgbClr val="FFC000"/>
              </a:solidFill>
            </a:rPr>
            <a:t>颗 </a:t>
          </a:r>
          <a:r>
            <a:rPr lang="en-US" altLang="zh-CN" sz="2000" kern="1200" dirty="0"/>
            <a:t>IGSO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FC000"/>
              </a:solidFill>
            </a:rPr>
            <a:t>4</a:t>
          </a:r>
          <a:r>
            <a:rPr lang="zh-CN" altLang="en-US" sz="2000" kern="1200" dirty="0">
              <a:solidFill>
                <a:srgbClr val="FFC000"/>
              </a:solidFill>
            </a:rPr>
            <a:t>颗  </a:t>
          </a:r>
          <a:r>
            <a:rPr lang="en-US" altLang="zh-CN" sz="2000" kern="1200" dirty="0"/>
            <a:t>MEO</a:t>
          </a:r>
          <a:endParaRPr lang="zh-CN" altLang="en-US" sz="2000" kern="1200" dirty="0"/>
        </a:p>
      </dsp:txBody>
      <dsp:txXfrm>
        <a:off x="3061886" y="3059299"/>
        <a:ext cx="2420566" cy="2377867"/>
      </dsp:txXfrm>
    </dsp:sp>
    <dsp:sp modelId="{DB0DE42F-16EC-41FE-95A7-125DEE04DF48}">
      <dsp:nvSpPr>
        <dsp:cNvPr id="0" name=""/>
        <dsp:cNvSpPr/>
      </dsp:nvSpPr>
      <dsp:spPr>
        <a:xfrm>
          <a:off x="2934044" y="323473"/>
          <a:ext cx="2556846" cy="511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北斗二号</a:t>
          </a:r>
        </a:p>
      </dsp:txBody>
      <dsp:txXfrm>
        <a:off x="2934044" y="323473"/>
        <a:ext cx="2556846" cy="511369"/>
      </dsp:txXfrm>
    </dsp:sp>
    <dsp:sp modelId="{03E5E074-1799-4CCF-B7EE-A1B26AF850EC}">
      <dsp:nvSpPr>
        <dsp:cNvPr id="0" name=""/>
        <dsp:cNvSpPr/>
      </dsp:nvSpPr>
      <dsp:spPr>
        <a:xfrm>
          <a:off x="5864829" y="834842"/>
          <a:ext cx="0" cy="460232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F4DB4-68BF-40E9-A017-37CDCBBCFD1C}">
      <dsp:nvSpPr>
        <dsp:cNvPr id="0" name=""/>
        <dsp:cNvSpPr/>
      </dsp:nvSpPr>
      <dsp:spPr>
        <a:xfrm>
          <a:off x="5992671" y="988253"/>
          <a:ext cx="2420566" cy="20710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bg1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2A5BE-5244-4369-B02D-CE86725DBAAE}">
      <dsp:nvSpPr>
        <dsp:cNvPr id="0" name=""/>
        <dsp:cNvSpPr/>
      </dsp:nvSpPr>
      <dsp:spPr>
        <a:xfrm>
          <a:off x="5992671" y="3059299"/>
          <a:ext cx="2420566" cy="2377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altLang="zh-CN" sz="2000" kern="1200" dirty="0">
              <a:solidFill>
                <a:srgbClr val="FFC000"/>
              </a:solidFill>
            </a:rPr>
            <a:t>3</a:t>
          </a:r>
          <a:r>
            <a:rPr lang="zh-CN" altLang="en-US" sz="2000" kern="1200" dirty="0">
              <a:solidFill>
                <a:srgbClr val="FFC000"/>
              </a:solidFill>
            </a:rPr>
            <a:t>颗   </a:t>
          </a:r>
          <a:r>
            <a:rPr lang="en-US" altLang="zh-CN" sz="2000" kern="1200" dirty="0"/>
            <a:t>GEO</a:t>
          </a:r>
          <a:endParaRPr lang="zh-CN" alt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altLang="zh-CN" sz="2000" kern="1200" dirty="0">
              <a:solidFill>
                <a:srgbClr val="FFC000"/>
              </a:solidFill>
            </a:rPr>
            <a:t>3</a:t>
          </a:r>
          <a:r>
            <a:rPr lang="zh-CN" altLang="en-US" sz="2000" kern="1200" dirty="0">
              <a:solidFill>
                <a:srgbClr val="FFC000"/>
              </a:solidFill>
            </a:rPr>
            <a:t>颗  </a:t>
          </a:r>
          <a:r>
            <a:rPr lang="en-US" altLang="zh-CN" sz="2000" kern="1200" dirty="0"/>
            <a:t>IGSO</a:t>
          </a:r>
          <a:endParaRPr lang="zh-CN" alt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altLang="zh-CN" sz="2000" kern="1200" dirty="0">
              <a:solidFill>
                <a:srgbClr val="FFC000"/>
              </a:solidFill>
            </a:rPr>
            <a:t>24</a:t>
          </a:r>
          <a:r>
            <a:rPr lang="zh-CN" altLang="en-US" sz="2000" kern="1200" dirty="0">
              <a:solidFill>
                <a:srgbClr val="FFC000"/>
              </a:solidFill>
            </a:rPr>
            <a:t>颗 </a:t>
          </a:r>
          <a:r>
            <a:rPr lang="en-US" altLang="zh-CN" sz="2000" kern="1200" dirty="0"/>
            <a:t>MEO</a:t>
          </a:r>
          <a:endParaRPr lang="zh-CN" altLang="en-US" sz="2000" kern="1200" dirty="0"/>
        </a:p>
      </dsp:txBody>
      <dsp:txXfrm>
        <a:off x="5992671" y="3059299"/>
        <a:ext cx="2420566" cy="2377867"/>
      </dsp:txXfrm>
    </dsp:sp>
    <dsp:sp modelId="{EC3F3AEC-D6B6-4A4D-85C8-B529F6F56C38}">
      <dsp:nvSpPr>
        <dsp:cNvPr id="0" name=""/>
        <dsp:cNvSpPr/>
      </dsp:nvSpPr>
      <dsp:spPr>
        <a:xfrm>
          <a:off x="5864829" y="323473"/>
          <a:ext cx="2556846" cy="511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北斗三</a:t>
          </a:r>
          <a:r>
            <a:rPr lang="zh-CN" altLang="en-US" sz="2300" kern="1200" dirty="0"/>
            <a:t>号</a:t>
          </a:r>
        </a:p>
      </dsp:txBody>
      <dsp:txXfrm>
        <a:off x="5864829" y="323473"/>
        <a:ext cx="2556846" cy="511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FEA9CE9-FBE3-4848-BE20-5C34BE0819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A824D5C-2AEC-4F35-9FB9-58B71EFAF97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9B5BE9E-50F4-4565-A0BF-482479906F0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22FC5C60-4B60-4326-80C8-A43BB8C264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DFFE3648-84E1-4557-9CB9-20C87C54A6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28EFB79-D10F-4F32-8159-4C41E4EB48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F27ECE-93F7-4577-B789-AFBFFA67CC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0A0A1D1B-DF84-4148-8F06-AE9D65449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1D7AAC3-4584-4EE4-AAEB-DA6A8B4390E7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02762708-4546-4C7B-8012-A1C770FBC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1E39A60-4953-4125-A855-AC013ED64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参考资料</a:t>
            </a:r>
            <a:endParaRPr lang="en-US" altLang="zh-CN" dirty="0"/>
          </a:p>
          <a:p>
            <a:pPr eaLnBrk="1" hangingPunct="1"/>
            <a:r>
              <a:rPr lang="en-US" altLang="zh-CN" dirty="0"/>
              <a:t>http://www.kepuchina.cn/yc/201709/t20170919_227244.shtml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254A6598-244B-47C7-BA15-E8F4AA98F79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C8FA196-EEB8-4D00-99E2-64C96E66BC58}" type="slidenum">
              <a:rPr lang="zh-CN" altLang="en-US"/>
              <a:pPr algn="r" eaLnBrk="1" hangingPunct="1"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EE2C344D-04B6-48E2-BCE9-7FD53755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168616B-E8EF-4B93-88E8-2FCE005AF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742950" lvl="1" indent="-285750"/>
            <a:r>
              <a:rPr lang="en-US" altLang="zh-CN" dirty="0"/>
              <a:t>2007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日，中国发射了第一颗第二代北斗导航卫星 </a:t>
            </a:r>
          </a:p>
          <a:p>
            <a:pPr marL="742950" lvl="1" indent="-285750"/>
            <a:r>
              <a:rPr lang="zh-CN" altLang="en-US" dirty="0"/>
              <a:t>到</a:t>
            </a: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日，成功发射了第</a:t>
            </a:r>
            <a:r>
              <a:rPr lang="en-US" altLang="zh-CN" dirty="0"/>
              <a:t>5</a:t>
            </a:r>
            <a:r>
              <a:rPr lang="zh-CN" altLang="en-US" dirty="0"/>
              <a:t>颗北斗导航卫星（</a:t>
            </a:r>
            <a:r>
              <a:rPr lang="zh-CN" altLang="en-US" dirty="0">
                <a:solidFill>
                  <a:srgbClr val="FFC000"/>
                </a:solidFill>
              </a:rPr>
              <a:t>区域卫星导航系统基本系统建设完成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日发射的第</a:t>
            </a:r>
            <a:r>
              <a:rPr lang="en-US" altLang="zh-CN" dirty="0"/>
              <a:t>8</a:t>
            </a:r>
            <a:r>
              <a:rPr lang="zh-CN" altLang="en-US" dirty="0"/>
              <a:t>颗北斗导航卫星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日，成功发射第</a:t>
            </a:r>
            <a:r>
              <a:rPr lang="en-US" altLang="zh-CN" dirty="0"/>
              <a:t>9</a:t>
            </a:r>
            <a:r>
              <a:rPr lang="zh-CN" altLang="en-US" dirty="0"/>
              <a:t>颗北斗导航卫星，第四颗倾斜地球同步轨道卫星。</a:t>
            </a:r>
          </a:p>
          <a:p>
            <a:pPr marL="742950" lvl="1" indent="-285750"/>
            <a:endParaRPr lang="zh-CN" altLang="en-US" dirty="0"/>
          </a:p>
          <a:p>
            <a:pPr marL="742950" lvl="1" indent="-285750"/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日，发射第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13</a:t>
            </a:r>
            <a:r>
              <a:rPr lang="zh-CN" altLang="en-US" dirty="0"/>
              <a:t>颗卫星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日起，中国自主研发的“北斗”卫星导航系统正式向我国及周边地区提供连续无源定位、导航、授时等试运行服务</a:t>
            </a:r>
          </a:p>
          <a:p>
            <a:pPr marL="742950" lvl="1" indent="-285750"/>
            <a:r>
              <a:rPr lang="en-US" altLang="zh-CN" dirty="0"/>
              <a:t>GEO</a:t>
            </a:r>
            <a:r>
              <a:rPr lang="zh-CN" altLang="en-US" dirty="0"/>
              <a:t>，地球静止轨道卫星</a:t>
            </a:r>
            <a:r>
              <a:rPr lang="en-US" altLang="zh-CN" dirty="0"/>
              <a:t>(Geosynchronous Earth Orbit)</a:t>
            </a:r>
          </a:p>
          <a:p>
            <a:pPr marL="742950" lvl="1" indent="-285750"/>
            <a:r>
              <a:rPr lang="en-US" altLang="zh-CN" dirty="0"/>
              <a:t>MEO</a:t>
            </a:r>
            <a:r>
              <a:rPr lang="zh-CN" altLang="en-US" dirty="0"/>
              <a:t>，中高轨卫星（</a:t>
            </a:r>
            <a:r>
              <a:rPr lang="en-US" altLang="zh-CN" dirty="0"/>
              <a:t>Medium Earth Orbit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IGSO</a:t>
            </a:r>
            <a:r>
              <a:rPr lang="zh-CN" altLang="en-US" dirty="0"/>
              <a:t>，倾斜地球同步轨道</a:t>
            </a:r>
            <a:r>
              <a:rPr lang="en-US" altLang="zh-CN" dirty="0"/>
              <a:t>(Inclined Geosynchronous Satellite Orbit)</a:t>
            </a:r>
          </a:p>
          <a:p>
            <a:pPr marL="742950" lvl="1" indent="-285750"/>
            <a:endParaRPr lang="zh-CN" altLang="en-US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9FD2E1C9-7DE8-4001-AD52-191D53BFD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4BE663C9-5034-4C90-A061-0663A28A2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http://www.beidou.gov.cn/xt/xlxz/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中地球轨道卫星运行在</a:t>
            </a: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个轨道面上，轨道面之间为相隔</a:t>
            </a:r>
            <a:r>
              <a:rPr lang="en-US" altLang="zh-CN" dirty="0">
                <a:latin typeface="Arial" panose="020B0604020202020204" pitchFamily="34" charset="0"/>
              </a:rPr>
              <a:t>120°</a:t>
            </a:r>
            <a:r>
              <a:rPr lang="zh-CN" altLang="en-US" dirty="0">
                <a:latin typeface="Arial" panose="020B0604020202020204" pitchFamily="34" charset="0"/>
              </a:rPr>
              <a:t>均匀分布。</a:t>
            </a:r>
            <a:endParaRPr lang="zh-CN" altLang="en-US" dirty="0"/>
          </a:p>
          <a:p>
            <a:r>
              <a:rPr lang="en-US" altLang="zh-CN" dirty="0">
                <a:latin typeface="Arial" panose="020B0604020202020204" pitchFamily="34" charset="0"/>
              </a:rPr>
              <a:t>5</a:t>
            </a:r>
            <a:r>
              <a:rPr lang="zh-CN" altLang="en-US" dirty="0">
                <a:latin typeface="Arial" panose="020B0604020202020204" pitchFamily="34" charset="0"/>
              </a:rPr>
              <a:t>颗静止轨道卫星定点位置为东经</a:t>
            </a:r>
            <a:r>
              <a:rPr lang="en-US" altLang="zh-CN" dirty="0">
                <a:latin typeface="Arial" panose="020B0604020202020204" pitchFamily="34" charset="0"/>
              </a:rPr>
              <a:t>58.75°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80°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110.5°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140°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160°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578EBBC6-416C-4B61-9B26-A6F405C4A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FC8140-9313-421F-9EFA-5A21ACEC05BC}" type="slidenum">
              <a:rPr lang="zh-CN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EFC709C-32E7-4B24-8733-40EA53FF06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1FBA013-E015-4973-A65F-38B40D686078}" type="slidenum">
              <a:rPr lang="zh-CN" altLang="en-US" smtClean="0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0BFA610F-9EF2-4DBD-A0B9-D30FD1F18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59E2F2D3-5F40-4B62-9657-63F3E5307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E8F9AEC7-C5B8-4266-A9AD-7ABEDF3857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94177D7-E972-47CF-A385-DDD7BF487BC7}" type="slidenum">
              <a:rPr lang="zh-CN" altLang="en-US" smtClean="0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A09E215-F816-4A88-88B9-33148E8BE0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83F41D64-F18F-449C-BD4E-6E0982B0D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endParaRPr lang="en-US" altLang="zh-CN"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9771C4C2-C13E-46D6-9058-6564D2494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D5CEA3B-321B-4073-982E-86C131AD3251}" type="slidenum">
              <a:rPr lang="zh-CN" altLang="en-US" smtClean="0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58C95664-E32B-430D-9797-EFE3B4E0B9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7FC80F72-43D7-4C99-ABAC-F50E32BBC4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C0E6420-7A16-4B18-8300-2733FBCF9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C870E15-D46F-4BE5-A66A-1BCD4F0A4279}" type="slidenum">
              <a:rPr lang="zh-CN" altLang="en-US" smtClean="0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4292D18-8ADC-4F82-82CE-B165C1754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3D149AB8-FA26-4154-A887-08876A929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27ECE-93F7-4577-B789-AFBFFA67CC19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645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23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日，发射第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55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颗卫星。并于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月底正式入网。</a:t>
            </a:r>
            <a:endParaRPr lang="en-US" altLang="zh-CN" sz="1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31</a:t>
            </a:r>
            <a:r>
              <a:rPr lang="zh-CN" altLang="en-US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日上午，举行北斗三号全球卫星导航系统建成暨开通仪式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北斗三号原计划有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35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颗卫星（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GEO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IGSO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24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MEO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），后面进行调整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eostationary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arth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rbit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27ECE-93F7-4577-B789-AFBFFA67CC19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868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6D062170-4C4C-4E6B-878F-B478764F03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D9D2885-41A8-47AD-8B66-943F595D07C7}" type="slidenum">
              <a:rPr lang="zh-CN" altLang="en-US" smtClean="0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29D793F-6C65-4BAD-AAA6-FCDF363693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9C23410-40A7-4731-92E9-F00B620FC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8BC6E74-FB38-4406-AA91-C772E4BF8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570BA41-F4D0-4AAA-A9D5-FE9B49306BB3}" type="slidenum">
              <a:rPr lang="zh-CN" altLang="en-US" smtClean="0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3815C64-3C67-47BC-ADA7-BB263127FF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3D5BBC03-4455-4F48-82AF-0FC3C75C3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北斗系统由</a:t>
            </a:r>
            <a:r>
              <a:rPr lang="en-US" altLang="zh-CN"/>
              <a:t>2</a:t>
            </a:r>
            <a:r>
              <a:rPr lang="zh-CN" altLang="en-US"/>
              <a:t>颗地球静止卫星（</a:t>
            </a:r>
            <a:r>
              <a:rPr lang="en-US" altLang="zh-CN"/>
              <a:t>GEO</a:t>
            </a:r>
            <a:r>
              <a:rPr lang="zh-CN" altLang="en-US"/>
              <a:t>）对用户双向测距，由</a:t>
            </a:r>
            <a:r>
              <a:rPr lang="en-US" altLang="zh-CN"/>
              <a:t>1</a:t>
            </a:r>
            <a:r>
              <a:rPr lang="zh-CN" altLang="en-US"/>
              <a:t>个配有电子高程图库的地面中心站进行位置解算。定位由用户终端向中心站发出请求，中心站对其进行位置解算后将定位信息发送给该用户。 它的定位基于三球交会原理，即以</a:t>
            </a:r>
            <a:r>
              <a:rPr lang="en-US" altLang="zh-CN"/>
              <a:t>2</a:t>
            </a:r>
            <a:r>
              <a:rPr lang="zh-CN" altLang="en-US"/>
              <a:t>颗卫星的已知坐标为圆心，各以测定的本星至用户机距离为半径，形成</a:t>
            </a:r>
            <a:r>
              <a:rPr lang="en-US" altLang="zh-CN"/>
              <a:t>2</a:t>
            </a:r>
            <a:r>
              <a:rPr lang="zh-CN" altLang="en-US"/>
              <a:t>个球面，用户机必然位于这</a:t>
            </a:r>
            <a:r>
              <a:rPr lang="en-US" altLang="zh-CN"/>
              <a:t>2</a:t>
            </a:r>
            <a:r>
              <a:rPr lang="zh-CN" altLang="en-US"/>
              <a:t>个球面交线的圆弧上。中心站电子高程地图库提供的是一个以地心为球心、以球心至地球表面高度为半径的非均匀球面。求解圆弧线与地球表面交点，并已知目标在赤道平面北侧，即可获得用户的二维位置。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99C82F83-097C-404B-AF9B-CCF8C2F674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71C0443-C60F-4136-85FC-9617C422C4BA}" type="slidenum">
              <a:rPr lang="zh-CN" altLang="en-US" smtClean="0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BA3F6171-989F-4126-8571-7876A7FBDD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65E1053-DF45-4E75-90AA-9E94ED3FF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7FDFFA33-105C-4D93-8DB6-34B70E7E60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BC39B58-DBF6-48C6-96D7-6D6669355ED7}" type="slidenum">
              <a:rPr lang="zh-CN" altLang="en-US" smtClean="0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FD3C1D0-03C4-44F2-A533-C89F2705EF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1F94A59A-203B-420F-A0D4-D4B56F08AC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快速定位：北斗导航系统可为服务区域内用户提供全天候、高精度、快速实时定位服务。</a:t>
            </a:r>
          </a:p>
          <a:p>
            <a:pPr eaLnBrk="1" hangingPunct="1"/>
            <a:r>
              <a:rPr lang="zh-CN" altLang="en-US"/>
              <a:t>简短通信：北斗系统用户终端具有双向数字报文通信能力，可以一次传送超过</a:t>
            </a:r>
            <a:r>
              <a:rPr lang="en-US" altLang="zh-CN"/>
              <a:t>100</a:t>
            </a:r>
            <a:r>
              <a:rPr lang="zh-CN" altLang="en-US"/>
              <a:t>个汉字的信息。 </a:t>
            </a:r>
          </a:p>
          <a:p>
            <a:pPr eaLnBrk="1" hangingPunct="1"/>
            <a:r>
              <a:rPr lang="zh-CN" altLang="en-US"/>
              <a:t>精密授时：北斗导航系统具有单向和双向两种授时功能。根据不同的精度要求</a:t>
            </a:r>
            <a:r>
              <a:rPr lang="en-US" altLang="zh-CN"/>
              <a:t>,</a:t>
            </a:r>
            <a:r>
              <a:rPr lang="zh-CN" altLang="en-US"/>
              <a:t>利用授时终端</a:t>
            </a:r>
            <a:r>
              <a:rPr lang="en-US" altLang="zh-CN"/>
              <a:t>,</a:t>
            </a:r>
            <a:r>
              <a:rPr lang="zh-CN" altLang="en-US"/>
              <a:t>完成与北斗导航系统之间的时间和频率同步</a:t>
            </a:r>
            <a:r>
              <a:rPr lang="en-US" altLang="zh-CN"/>
              <a:t>,</a:t>
            </a:r>
            <a:r>
              <a:rPr lang="zh-CN" altLang="en-US"/>
              <a:t>可提供数十纳秒级的时间同步精度。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8F91F55-EC42-4F81-A9E8-66A881B1F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AD0D9A-87A3-4860-A600-2AA6CD68D32F}" type="slidenum">
              <a:rPr lang="zh-CN" altLang="en-US" smtClean="0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04A41E8-86F9-4F38-B946-45667A0B1F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4DE3BDA-4D8C-484D-8DF9-D0736BDC2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87947" tIns="43973" rIns="87947" bIns="43973"/>
          <a:lstStyle/>
          <a:p>
            <a:pPr eaLnBrk="1" hangingPunct="1"/>
            <a:r>
              <a:rPr lang="zh-CN" altLang="en-US" dirty="0"/>
              <a:t>中轨卫星是可以全球走的，赤道同步卫星和倾斜轨道卫星位于我们国家上空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GEO</a:t>
            </a:r>
            <a:r>
              <a:rPr lang="zh-CN" altLang="en-US" dirty="0"/>
              <a:t>，地球静止轨道卫星</a:t>
            </a:r>
            <a:r>
              <a:rPr lang="en-US" altLang="zh-CN" dirty="0"/>
              <a:t>(Geosynchronous Earth Orbit)</a:t>
            </a:r>
          </a:p>
          <a:p>
            <a:pPr marL="742950" lvl="1" indent="-285750"/>
            <a:r>
              <a:rPr lang="en-US" altLang="zh-CN" dirty="0"/>
              <a:t>MEO</a:t>
            </a:r>
            <a:r>
              <a:rPr lang="zh-CN" altLang="en-US" dirty="0"/>
              <a:t>，中高轨卫星（</a:t>
            </a:r>
            <a:r>
              <a:rPr lang="en-US" altLang="zh-CN" dirty="0"/>
              <a:t>Medium Earth Orbit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IGSO</a:t>
            </a:r>
            <a:r>
              <a:rPr lang="zh-CN" altLang="en-US" dirty="0"/>
              <a:t>，倾斜地球同步轨道</a:t>
            </a:r>
            <a:r>
              <a:rPr lang="en-US" altLang="zh-CN" dirty="0"/>
              <a:t>(Inclined Geosynchronous Satellite Orbit)</a:t>
            </a:r>
          </a:p>
          <a:p>
            <a:pPr marL="742950" lvl="1" indent="-285750"/>
            <a:endParaRPr lang="en-US" altLang="zh-CN" dirty="0"/>
          </a:p>
          <a:p>
            <a:pPr marL="742950" lvl="1" indent="-28575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除基本定位导航授时服务外，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GEO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卫星还承载了区域短报文通信、精密单点定位、星基增强等服务功能，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MEO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卫星还承载了全球短报文通信、国际搜救等服务功能。北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254A6598-244B-47C7-BA15-E8F4AA98F79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C8FA196-EEB8-4D00-99E2-64C96E66BC58}" type="slidenum">
              <a:rPr lang="zh-CN" altLang="en-US"/>
              <a:pPr algn="r" eaLnBrk="1" hangingPunct="1"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EE2C344D-04B6-48E2-BCE9-7FD53755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168616B-E8EF-4B93-88E8-2FCE005AF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742950" lvl="1" indent="-285750"/>
            <a:r>
              <a:rPr lang="en-US" altLang="zh-CN" dirty="0"/>
              <a:t>http://www.beidou.gov.cn/xt/fsgl/</a:t>
            </a:r>
          </a:p>
          <a:p>
            <a:pPr marL="742950" lvl="1" indent="-285750"/>
            <a:r>
              <a:rPr lang="en-US" altLang="zh-CN" dirty="0"/>
              <a:t>2007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日，中国发射了第一颗第二代北斗导航卫星 </a:t>
            </a:r>
          </a:p>
          <a:p>
            <a:pPr marL="742950" lvl="1" indent="-285750"/>
            <a:r>
              <a:rPr lang="zh-CN" altLang="en-US" dirty="0"/>
              <a:t>到</a:t>
            </a: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日，成功发射了第</a:t>
            </a:r>
            <a:r>
              <a:rPr lang="en-US" altLang="zh-CN" dirty="0"/>
              <a:t>5</a:t>
            </a:r>
            <a:r>
              <a:rPr lang="zh-CN" altLang="en-US" dirty="0"/>
              <a:t>颗北斗导航卫星（</a:t>
            </a:r>
            <a:r>
              <a:rPr lang="zh-CN" altLang="en-US" dirty="0">
                <a:solidFill>
                  <a:srgbClr val="FFC000"/>
                </a:solidFill>
              </a:rPr>
              <a:t>区域卫星导航系统基本系统建设完成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日发射的第</a:t>
            </a:r>
            <a:r>
              <a:rPr lang="en-US" altLang="zh-CN" dirty="0"/>
              <a:t>8</a:t>
            </a:r>
            <a:r>
              <a:rPr lang="zh-CN" altLang="en-US" dirty="0"/>
              <a:t>颗北斗导航卫星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日，成功发射第</a:t>
            </a:r>
            <a:r>
              <a:rPr lang="en-US" altLang="zh-CN" dirty="0"/>
              <a:t>9</a:t>
            </a:r>
            <a:r>
              <a:rPr lang="zh-CN" altLang="en-US" dirty="0"/>
              <a:t>颗北斗导航卫星，第四颗倾斜地球同步轨道卫星。</a:t>
            </a:r>
          </a:p>
          <a:p>
            <a:pPr marL="742950" lvl="1" indent="-285750"/>
            <a:endParaRPr lang="zh-CN" altLang="en-US" dirty="0"/>
          </a:p>
          <a:p>
            <a:pPr marL="742950" lvl="1" indent="-285750"/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日，发射第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13</a:t>
            </a:r>
            <a:r>
              <a:rPr lang="zh-CN" altLang="en-US" dirty="0"/>
              <a:t>颗卫星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日起，中国自主研发的“北斗”卫星导航系统正式向我国及周边地区提供连续无源定位、导航、授时等试运行服务</a:t>
            </a:r>
          </a:p>
          <a:p>
            <a:pPr marL="742950" lvl="1" indent="-285750"/>
            <a:r>
              <a:rPr lang="en-US" altLang="zh-CN" dirty="0"/>
              <a:t>GEO</a:t>
            </a:r>
            <a:r>
              <a:rPr lang="zh-CN" altLang="en-US" dirty="0"/>
              <a:t>，地球静止轨道卫星</a:t>
            </a:r>
            <a:r>
              <a:rPr lang="en-US" altLang="zh-CN" dirty="0"/>
              <a:t>(Geosynchronous Earth Orbit)</a:t>
            </a:r>
          </a:p>
          <a:p>
            <a:pPr marL="742950" lvl="1" indent="-285750"/>
            <a:r>
              <a:rPr lang="en-US" altLang="zh-CN" dirty="0"/>
              <a:t>MEO</a:t>
            </a:r>
            <a:r>
              <a:rPr lang="zh-CN" altLang="en-US" dirty="0"/>
              <a:t>，中高轨卫星（</a:t>
            </a:r>
            <a:r>
              <a:rPr lang="en-US" altLang="zh-CN" dirty="0"/>
              <a:t>Medium Earth Orbit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/>
            <a:r>
              <a:rPr lang="en-US" altLang="zh-CN" dirty="0"/>
              <a:t>IGSO</a:t>
            </a:r>
            <a:r>
              <a:rPr lang="zh-CN" altLang="en-US" dirty="0"/>
              <a:t>，倾斜地球同步轨道</a:t>
            </a:r>
            <a:r>
              <a:rPr lang="en-US" altLang="zh-CN" dirty="0"/>
              <a:t>(Inclined Geosynchronous Satellite Orbit)</a:t>
            </a:r>
          </a:p>
          <a:p>
            <a:pPr marL="742950" lvl="1" indent="-285750"/>
            <a:endParaRPr lang="zh-CN" altLang="en-US" dirty="0"/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61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4825" y="1700213"/>
            <a:ext cx="5867400" cy="2286000"/>
          </a:xfrm>
        </p:spPr>
        <p:txBody>
          <a:bodyPr/>
          <a:lstStyle>
            <a:lvl1pPr>
              <a:defRPr sz="45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B78540C-C5EA-4B62-8DE5-302469B293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FF0CAB-6123-496B-B8DA-8BD02E28DF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3F2CEC-FD57-4A6B-BE53-456259FF76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49913-BDC2-473C-8A3F-E3001AEA24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059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5FA1A2-E784-48AC-9A33-4ACDFA54CD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3F7822-57DA-495A-88A5-4DD966C732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99632-DE08-49A2-AC94-A272895A7E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B5E8FC-E03D-4019-BB9C-AB08756884E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01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8600" y="333375"/>
            <a:ext cx="2108200" cy="57626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333375"/>
            <a:ext cx="6175375" cy="57626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EF59AE-413A-474B-9343-88987B2074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07580F-10BF-4ACD-BDE1-4BAC6DF022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94382-C8D3-4872-BCB7-72093A7F18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FB4681-367A-4DE6-A4E0-F92D878C0C3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712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7354888" cy="863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403350" y="1700213"/>
            <a:ext cx="3565525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21275" y="1700213"/>
            <a:ext cx="3565525" cy="2120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121275" y="3973513"/>
            <a:ext cx="3565525" cy="2122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5DF3C94-3DB6-497D-BE73-80675B753B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5E991B8-5569-4950-AE22-54E59332C1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2DAFB-95F0-42AB-A686-49040B73AD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FAED501-FF48-4D07-AA89-0DF09920BAB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449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CBB8F8-7B4D-4744-99CF-B6D78F7BFB1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5E3A2C-AB59-46A1-83A1-D413DEEB24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D54B2-8F9C-4199-B6D2-DC34A85F56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4A5041-A10A-43B0-BD00-15582B2833B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02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F48EE7-237E-4C8A-BCB0-A1641D0318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2F1E1E-3539-458C-B786-0BF09A3C02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E03AB-0321-4D18-8897-14B70EFB5A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A6CFD56-1694-45E3-AA6D-6FE8469DAF1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55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03350" y="1700213"/>
            <a:ext cx="3565525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21275" y="1700213"/>
            <a:ext cx="3565525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BC7AD-7A3C-4684-A936-E912A56ED2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0875E7-B6E6-4CB3-8776-C58B2B7845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6E5D-8C08-4CE2-8194-489EC4777C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9C9662-689E-4A2D-B61E-EA9024E39C8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13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4D3971-D349-40C9-84FC-99C99A0060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72321E5-9ADB-4076-BF12-81F809B6C4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72216-4637-4514-AB64-19274545A2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4634ACE-D029-4A8C-AE23-4B48026335E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26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1498E9-D5C5-43A5-BA76-76F4BE736D3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ABBDA3-C034-4E9F-814F-3093BA4D49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984F4-A479-42CD-A5E2-3C0CB0479B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FE67B64-10C5-435B-A084-355891C0C27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862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156136C-C757-4225-9A12-5DFF4B400E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AB4499E-9803-41DA-98FE-05850A9081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08D0-60ED-4DE2-BF12-DD86020635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2A8A9EF-67E5-406F-A1D8-AEC7D6A7FC8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274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8916A-2F94-4BE6-A5BC-5E67122A9B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46D06-D9B0-4780-A9C8-0077BD524BD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BC82B-BCB2-4F18-8D1F-9C9AC92F09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5FDBE-F9BD-41E5-8109-40E98FF683C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280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9690C1-990E-41B9-BC27-FBB27A1204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2592B-EBD1-4E7B-A366-02F73B6B54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9A128-B497-464D-8084-ACD8125DB2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222BB-DD07-4759-841F-0A8A5246A52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47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9BDEB59-5BDD-457C-91EA-801877B3F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333375"/>
            <a:ext cx="7354888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EA929C5-E94F-4D52-84A0-799C01686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1700213"/>
            <a:ext cx="728345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7C73005-05E1-4665-B8AF-09E13E8DA4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7EE3E8D5-52AC-4CBF-8415-FAD4A445F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1CBE2E3-570E-48D8-86E2-B59FBBC7FF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506C938-8490-42E8-A2DD-0F3677EBD73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1031" name="图片 6">
            <a:extLst>
              <a:ext uri="{FF2B5EF4-FFF2-40B4-BE49-F238E27FC236}">
                <a16:creationId xmlns:a16="http://schemas.microsoft.com/office/drawing/2014/main" id="{E7564C57-744A-43E9-A6A8-BA9519C9A2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0"/>
            <a:ext cx="1577976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E21393-DCC8-444D-B498-724D2A3F4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987"/>
          <a:stretch/>
        </p:blipFill>
        <p:spPr>
          <a:xfrm rot="5400000">
            <a:off x="7847909" y="911117"/>
            <a:ext cx="2154088" cy="438095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17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o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5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p"/>
        <a:defRPr sz="2200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F0E7134-48D9-4B24-B980-C70F33D0CD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87450" y="1125538"/>
            <a:ext cx="6372225" cy="1709737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北斗卫星导航系统介绍</a:t>
            </a:r>
          </a:p>
        </p:txBody>
      </p:sp>
      <p:pic>
        <p:nvPicPr>
          <p:cNvPr id="4099" name="Picture 5">
            <a:extLst>
              <a:ext uri="{FF2B5EF4-FFF2-40B4-BE49-F238E27FC236}">
                <a16:creationId xmlns:a16="http://schemas.microsoft.com/office/drawing/2014/main" id="{FC64824D-E730-4678-9E5C-75A61B72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67"/>
          <a:stretch>
            <a:fillRect/>
          </a:stretch>
        </p:blipFill>
        <p:spPr bwMode="auto">
          <a:xfrm>
            <a:off x="0" y="3141663"/>
            <a:ext cx="9144000" cy="167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6">
            <a:extLst>
              <a:ext uri="{FF2B5EF4-FFF2-40B4-BE49-F238E27FC236}">
                <a16:creationId xmlns:a16="http://schemas.microsoft.com/office/drawing/2014/main" id="{0E751A99-9C74-4462-8393-B32BCF99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868863"/>
            <a:ext cx="47180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</a:rPr>
              <a:t>http://www.beidou.gov.cn</a:t>
            </a:r>
            <a:endParaRPr lang="zh-CN" altLang="en-US" sz="32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101" name="Rectangle 7">
            <a:extLst>
              <a:ext uri="{FF2B5EF4-FFF2-40B4-BE49-F238E27FC236}">
                <a16:creationId xmlns:a16="http://schemas.microsoft.com/office/drawing/2014/main" id="{1AFDCBE5-82CC-4F6C-A399-1D6D8BF8F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565400"/>
            <a:ext cx="7116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BeiDou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COMPASS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Navigation Satellite System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A0C8213-8FF6-453F-A0F1-66C14FCC7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9400" y="171450"/>
            <a:ext cx="5761038" cy="863600"/>
          </a:xfrm>
        </p:spPr>
        <p:txBody>
          <a:bodyPr/>
          <a:lstStyle/>
          <a:p>
            <a:pPr algn="l" eaLnBrk="1" hangingPunct="1"/>
            <a:r>
              <a:rPr lang="zh-CN" altLang="en-US" dirty="0"/>
              <a:t>北斗卫星发射日期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C6FE25-D815-4C3A-A9B0-73A642EE3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8" y="3602371"/>
            <a:ext cx="3647773" cy="24294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2F35E0-03F3-4A5F-B9D1-0EB03190A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77" y="1290367"/>
            <a:ext cx="9204577" cy="539618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BC5914-869C-41FC-8EA0-7328E51388A6}"/>
              </a:ext>
            </a:extLst>
          </p:cNvPr>
          <p:cNvSpPr/>
          <p:nvPr/>
        </p:nvSpPr>
        <p:spPr>
          <a:xfrm>
            <a:off x="4932040" y="3044547"/>
            <a:ext cx="4211960" cy="3816429"/>
          </a:xfrm>
          <a:prstGeom prst="rect">
            <a:avLst/>
          </a:prstGeom>
          <a:solidFill>
            <a:srgbClr val="FD6C60">
              <a:alpha val="80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23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日，发射第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55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颗卫星。并于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月底正式入网；</a:t>
            </a:r>
            <a:endParaRPr lang="en-US" altLang="zh-CN" sz="2200" b="1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31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日上午，举行北斗三号全球卫星导航系统建成暨开通仪式；</a:t>
            </a:r>
            <a:endParaRPr lang="en-US" altLang="zh-CN" sz="2200" b="1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2023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26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日，成功发射第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57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颗、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58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颗北斗导航卫星。</a:t>
            </a:r>
            <a:endParaRPr lang="en-US" altLang="zh-CN" sz="2200" b="1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2024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19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日，成功发射第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59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颗、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60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颗北斗导航卫星（</a:t>
            </a:r>
            <a:r>
              <a:rPr lang="en-US" altLang="zh-CN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MEO</a:t>
            </a:r>
            <a:r>
              <a:rPr lang="zh-CN" altLang="en-US" sz="22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）。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6E0E27-9068-4845-9A51-8677E2988635}"/>
              </a:ext>
            </a:extLst>
          </p:cNvPr>
          <p:cNvSpPr/>
          <p:nvPr/>
        </p:nvSpPr>
        <p:spPr>
          <a:xfrm>
            <a:off x="-60577" y="3069496"/>
            <a:ext cx="4093870" cy="3504473"/>
          </a:xfrm>
          <a:prstGeom prst="rect">
            <a:avLst/>
          </a:prstGeom>
          <a:solidFill>
            <a:srgbClr val="FD6C60">
              <a:alpha val="80000"/>
            </a:srgbClr>
          </a:solidFill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月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日。发射第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28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29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颗</a:t>
            </a:r>
            <a:endParaRPr lang="en-US" altLang="zh-CN" sz="2200" b="1" kern="0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2018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年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11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月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19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日，发射第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42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、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43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颗</a:t>
            </a:r>
            <a:endParaRPr lang="en-US" altLang="zh-CN" sz="2200" b="1" kern="0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2019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年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12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月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16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日，完成最后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2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颗</a:t>
            </a:r>
            <a:r>
              <a:rPr lang="en-US" altLang="zh-CN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MEO</a:t>
            </a:r>
            <a:r>
              <a:rPr lang="zh-CN" altLang="en-US" sz="2200" b="1" kern="0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</a:rPr>
              <a:t>卫星的发射，标志着北斗系统完成全球核心星座的部署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D2693E00-DBAD-4974-BEBB-E953033BC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17188" r="8656" b="18500"/>
          <a:stretch>
            <a:fillRect/>
          </a:stretch>
        </p:blipFill>
        <p:spPr bwMode="auto">
          <a:xfrm>
            <a:off x="395288" y="1958975"/>
            <a:ext cx="82931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49D065-6F7B-4EB0-9B89-C277D0B9D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713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FB998A94-9DE0-42D6-9E98-B4FCE336553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50825" y="2708275"/>
            <a:ext cx="3492500" cy="242887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     地面控制段由主控站、时间同步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注入站和监测站组成。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47E032D2-E4CF-4BCF-95A6-1275BEDBA2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49248"/>
            <a:ext cx="9144000" cy="579439"/>
          </a:xfrm>
        </p:spPr>
        <p:txBody>
          <a:bodyPr/>
          <a:lstStyle/>
          <a:p>
            <a:pPr algn="l" eaLnBrk="1" hangingPunct="1"/>
            <a:r>
              <a:rPr lang="zh-CN" altLang="en-US" sz="3500" b="0" dirty="0">
                <a:ea typeface="宋体" panose="02010600030101010101" pitchFamily="2" charset="-122"/>
              </a:rPr>
              <a:t>系统组成</a:t>
            </a:r>
          </a:p>
        </p:txBody>
      </p:sp>
      <p:sp>
        <p:nvSpPr>
          <p:cNvPr id="23556" name="Text Box 22">
            <a:extLst>
              <a:ext uri="{FF2B5EF4-FFF2-40B4-BE49-F238E27FC236}">
                <a16:creationId xmlns:a16="http://schemas.microsoft.com/office/drawing/2014/main" id="{D29EAD49-5CCE-4649-ABA1-80B055DFD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1463675"/>
            <a:ext cx="64087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DB135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3200" b="1" i="1" dirty="0">
                <a:solidFill>
                  <a:schemeClr val="tx1"/>
                </a:solidFill>
                <a:ea typeface="宋体" panose="02010600030101010101" pitchFamily="2" charset="-122"/>
              </a:rPr>
              <a:t>地面控制段</a:t>
            </a:r>
            <a:endParaRPr lang="en-US" altLang="zh-CN" sz="3200" b="1" i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3557" name="Rectangle 6">
            <a:extLst>
              <a:ext uri="{FF2B5EF4-FFF2-40B4-BE49-F238E27FC236}">
                <a16:creationId xmlns:a16="http://schemas.microsoft.com/office/drawing/2014/main" id="{04D3754C-DD3A-480D-B293-4A78FFD0E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8D5C81B-E6BF-45FD-A6F9-F89AEE38897C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23558" name="组合 10">
            <a:extLst>
              <a:ext uri="{FF2B5EF4-FFF2-40B4-BE49-F238E27FC236}">
                <a16:creationId xmlns:a16="http://schemas.microsoft.com/office/drawing/2014/main" id="{0C16CEA4-B689-4089-A2F6-529ED19160DF}"/>
              </a:ext>
            </a:extLst>
          </p:cNvPr>
          <p:cNvGrpSpPr>
            <a:grpSpLocks/>
          </p:cNvGrpSpPr>
          <p:nvPr/>
        </p:nvGrpSpPr>
        <p:grpSpPr bwMode="auto">
          <a:xfrm>
            <a:off x="3924300" y="1412875"/>
            <a:ext cx="4895850" cy="5348288"/>
            <a:chOff x="4929190" y="571480"/>
            <a:chExt cx="4025663" cy="5434000"/>
          </a:xfrm>
        </p:grpSpPr>
        <p:pic>
          <p:nvPicPr>
            <p:cNvPr id="23559" name="图片 7" descr="天线.jpg">
              <a:extLst>
                <a:ext uri="{FF2B5EF4-FFF2-40B4-BE49-F238E27FC236}">
                  <a16:creationId xmlns:a16="http://schemas.microsoft.com/office/drawing/2014/main" id="{B48A475B-D9B1-47E5-84E6-586607D1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571480"/>
              <a:ext cx="4025663" cy="4857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Rectangle 6">
              <a:extLst>
                <a:ext uri="{FF2B5EF4-FFF2-40B4-BE49-F238E27FC236}">
                  <a16:creationId xmlns:a16="http://schemas.microsoft.com/office/drawing/2014/main" id="{E1159718-6C37-497F-9B3D-06604F2D8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722" y="5478048"/>
              <a:ext cx="2878270" cy="527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rgbClr val="FFFF00"/>
                  </a:solidFill>
                  <a:ea typeface="黑体" panose="02010609060101010101" pitchFamily="49" charset="-122"/>
                </a:rPr>
                <a:t>北斗系统地面段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9ACA17-1E52-4133-9B89-8B4740E7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主控站的任务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606EC4-707B-426E-AC41-AA3438726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9"/>
            <a:ext cx="8147248" cy="4755232"/>
          </a:xfrm>
        </p:spPr>
        <p:txBody>
          <a:bodyPr/>
          <a:lstStyle/>
          <a:p>
            <a:r>
              <a:rPr lang="zh-CN" altLang="en-US" dirty="0"/>
              <a:t>主控站是北斗系统的运行控制中心，主要任务包括：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a</a:t>
            </a:r>
            <a:r>
              <a:rPr lang="zh-CN" altLang="en-US" dirty="0"/>
              <a:t>）收集各时间同步</a:t>
            </a:r>
            <a:r>
              <a:rPr lang="en-US" altLang="zh-CN" dirty="0"/>
              <a:t>/</a:t>
            </a:r>
            <a:r>
              <a:rPr lang="zh-CN" altLang="en-US" dirty="0"/>
              <a:t>注入站、监测站的导航信号监测数据，进行数据处理，生成并注入导航电文等；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b</a:t>
            </a:r>
            <a:r>
              <a:rPr lang="zh-CN" altLang="en-US" dirty="0"/>
              <a:t>）负责任务规划与调度和系统运行管理与控制；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c</a:t>
            </a:r>
            <a:r>
              <a:rPr lang="zh-CN" altLang="en-US" dirty="0"/>
              <a:t>）负责星地时间观测比对；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d</a:t>
            </a:r>
            <a:r>
              <a:rPr lang="zh-CN" altLang="en-US" dirty="0"/>
              <a:t>）卫星有效载荷监测和异常情况分析等。</a:t>
            </a:r>
          </a:p>
        </p:txBody>
      </p:sp>
    </p:spTree>
    <p:extLst>
      <p:ext uri="{BB962C8B-B14F-4D97-AF65-F5344CB8AC3E}">
        <p14:creationId xmlns:p14="http://schemas.microsoft.com/office/powerpoint/2010/main" val="113264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7BBF4E-FF97-4575-B745-EF1F00BF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时间同步</a:t>
            </a:r>
            <a:r>
              <a:rPr lang="en-US" altLang="zh-CN" dirty="0"/>
              <a:t>/</a:t>
            </a:r>
            <a:r>
              <a:rPr lang="zh-CN" altLang="en-US" dirty="0"/>
              <a:t>注入站和监测站任务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8DCB27-232E-4855-A628-01890BD29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时间同步</a:t>
            </a:r>
            <a:r>
              <a:rPr lang="en-US" altLang="zh-CN" dirty="0"/>
              <a:t>/</a:t>
            </a:r>
            <a:r>
              <a:rPr lang="zh-CN" altLang="en-US" dirty="0"/>
              <a:t>注入站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主要负责完成星地时间同步测量，向卫星注入导航电文参数。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监测站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对卫星导航信号进行连续监测，为主控站提供实时观测数据。</a:t>
            </a:r>
          </a:p>
        </p:txBody>
      </p:sp>
    </p:spTree>
    <p:extLst>
      <p:ext uri="{BB962C8B-B14F-4D97-AF65-F5344CB8AC3E}">
        <p14:creationId xmlns:p14="http://schemas.microsoft.com/office/powerpoint/2010/main" val="423466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9AB6F7DD-4E1E-44EF-893E-C52BA5E67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55600" y="1785938"/>
            <a:ext cx="7961313" cy="18002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      用户段由北斗</a:t>
            </a:r>
            <a:r>
              <a:rPr lang="zh-CN" altLang="en-US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用户终端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以及与其他</a:t>
            </a:r>
            <a:r>
              <a:rPr lang="en-US" altLang="zh-CN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GNSS</a:t>
            </a:r>
            <a:r>
              <a:rPr lang="zh-CN" altLang="en-US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兼容的终端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组成。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E148FB1-A76C-4601-B436-1C75761F7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130800"/>
            <a:ext cx="7272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ct val="2000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FDB13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北斗系统的用户终端</a:t>
            </a:r>
          </a:p>
        </p:txBody>
      </p:sp>
      <p:sp>
        <p:nvSpPr>
          <p:cNvPr id="25604" name="Text Box 10">
            <a:extLst>
              <a:ext uri="{FF2B5EF4-FFF2-40B4-BE49-F238E27FC236}">
                <a16:creationId xmlns:a16="http://schemas.microsoft.com/office/drawing/2014/main" id="{154EA0C5-F135-46D5-B5A1-14E063120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43000"/>
            <a:ext cx="64087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DB135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3200" b="1" i="1">
                <a:solidFill>
                  <a:schemeClr val="tx1"/>
                </a:solidFill>
                <a:ea typeface="宋体" panose="02010600030101010101" pitchFamily="2" charset="-122"/>
              </a:rPr>
              <a:t>用户段</a:t>
            </a:r>
          </a:p>
        </p:txBody>
      </p:sp>
      <p:sp>
        <p:nvSpPr>
          <p:cNvPr id="25605" name="Rectangle 2">
            <a:extLst>
              <a:ext uri="{FF2B5EF4-FFF2-40B4-BE49-F238E27FC236}">
                <a16:creationId xmlns:a16="http://schemas.microsoft.com/office/drawing/2014/main" id="{00A5B4CF-447D-4B46-80FD-47425FDA464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0" y="277811"/>
            <a:ext cx="9144000" cy="81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系统组成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4C067DB6-04EB-4ECB-86E6-8D2CF8063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6AB927-9DF1-463B-95DB-6CDBC6954A19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8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25607" name="组合 1">
            <a:extLst>
              <a:ext uri="{FF2B5EF4-FFF2-40B4-BE49-F238E27FC236}">
                <a16:creationId xmlns:a16="http://schemas.microsoft.com/office/drawing/2014/main" id="{636F85E8-D91B-45C8-924D-C4CCB1314A9D}"/>
              </a:ext>
            </a:extLst>
          </p:cNvPr>
          <p:cNvGrpSpPr>
            <a:grpSpLocks/>
          </p:cNvGrpSpPr>
          <p:nvPr/>
        </p:nvGrpSpPr>
        <p:grpSpPr bwMode="auto">
          <a:xfrm>
            <a:off x="-19646" y="3586163"/>
            <a:ext cx="7272339" cy="1427639"/>
            <a:chOff x="646113" y="3429000"/>
            <a:chExt cx="7886700" cy="1819275"/>
          </a:xfrm>
        </p:grpSpPr>
        <p:grpSp>
          <p:nvGrpSpPr>
            <p:cNvPr id="25611" name="组合 21">
              <a:extLst>
                <a:ext uri="{FF2B5EF4-FFF2-40B4-BE49-F238E27FC236}">
                  <a16:creationId xmlns:a16="http://schemas.microsoft.com/office/drawing/2014/main" id="{06B69F64-9B31-412F-B50F-98D7CF32C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113" y="3540125"/>
              <a:ext cx="7886700" cy="1708150"/>
              <a:chOff x="6643670" y="2786058"/>
              <a:chExt cx="2493014" cy="1642952"/>
            </a:xfrm>
          </p:grpSpPr>
          <p:sp>
            <p:nvSpPr>
              <p:cNvPr id="25616" name="AutoShape 4">
                <a:extLst>
                  <a:ext uri="{FF2B5EF4-FFF2-40B4-BE49-F238E27FC236}">
                    <a16:creationId xmlns:a16="http://schemas.microsoft.com/office/drawing/2014/main" id="{AC1A527D-4461-494F-AB13-98C41719A5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643670" y="2786058"/>
                <a:ext cx="2493014" cy="1642952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4E91D4"/>
                  </a:gs>
                  <a:gs pos="100000">
                    <a:srgbClr val="3477A4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o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5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p"/>
                  <a:defRPr sz="22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617" name="AutoShape 5">
                <a:extLst>
                  <a:ext uri="{FF2B5EF4-FFF2-40B4-BE49-F238E27FC236}">
                    <a16:creationId xmlns:a16="http://schemas.microsoft.com/office/drawing/2014/main" id="{DDA4EED0-9B9E-423F-9894-8D35503BBB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682081" y="2842672"/>
                <a:ext cx="2418022" cy="1559869"/>
              </a:xfrm>
              <a:prstGeom prst="roundRect">
                <a:avLst>
                  <a:gd name="adj" fmla="val 16667"/>
                </a:avLst>
              </a:prstGeom>
              <a:solidFill>
                <a:srgbClr val="3CA1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o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5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p"/>
                  <a:defRPr sz="22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618" name="AutoShape 6">
                <a:extLst>
                  <a:ext uri="{FF2B5EF4-FFF2-40B4-BE49-F238E27FC236}">
                    <a16:creationId xmlns:a16="http://schemas.microsoft.com/office/drawing/2014/main" id="{779273AA-66B7-409C-A0C4-4173486071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02200" y="3977199"/>
                <a:ext cx="2385098" cy="4080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CA1E6">
                      <a:alpha val="0"/>
                    </a:srgbClr>
                  </a:gs>
                  <a:gs pos="100000">
                    <a:srgbClr val="9BCFF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o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5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p"/>
                  <a:defRPr sz="22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619" name="AutoShape 7">
                <a:extLst>
                  <a:ext uri="{FF2B5EF4-FFF2-40B4-BE49-F238E27FC236}">
                    <a16:creationId xmlns:a16="http://schemas.microsoft.com/office/drawing/2014/main" id="{9268C2C8-376D-4AA4-8A0E-4BDC3914E58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702200" y="2803401"/>
                <a:ext cx="2385098" cy="4070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EE0F7"/>
                  </a:gs>
                  <a:gs pos="100000">
                    <a:srgbClr val="3CA1E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o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500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p"/>
                  <a:defRPr sz="22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25612" name="Picture 13" descr="C:\Documents and Settings\zhangyt\桌面\4.png">
              <a:extLst>
                <a:ext uri="{FF2B5EF4-FFF2-40B4-BE49-F238E27FC236}">
                  <a16:creationId xmlns:a16="http://schemas.microsoft.com/office/drawing/2014/main" id="{C87F77BF-0E6E-4277-A610-B33251476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363" y="3638550"/>
              <a:ext cx="1781175" cy="141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3" name="Picture 14" descr="C:\Documents and Settings\zhangyt\桌面\1.png">
              <a:extLst>
                <a:ext uri="{FF2B5EF4-FFF2-40B4-BE49-F238E27FC236}">
                  <a16:creationId xmlns:a16="http://schemas.microsoft.com/office/drawing/2014/main" id="{CB77BE1D-38B7-4F9B-BCDB-C5AD8AF0A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988" y="3429000"/>
              <a:ext cx="1798637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4" name="Picture 16" descr="C:\Documents and Settings\zhangyt\桌面\3.png">
              <a:extLst>
                <a:ext uri="{FF2B5EF4-FFF2-40B4-BE49-F238E27FC236}">
                  <a16:creationId xmlns:a16="http://schemas.microsoft.com/office/drawing/2014/main" id="{364C5AAD-EE10-4633-B63E-4BFCCB75B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50" y="3495675"/>
              <a:ext cx="1941513" cy="143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5" name="Picture 6" descr="C:\Documents and Settings\zhangyt\桌面\1.png">
              <a:extLst>
                <a:ext uri="{FF2B5EF4-FFF2-40B4-BE49-F238E27FC236}">
                  <a16:creationId xmlns:a16="http://schemas.microsoft.com/office/drawing/2014/main" id="{4D4FAC81-D9AA-49C4-82EE-760D2D6EC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613" y="3711575"/>
              <a:ext cx="1800225" cy="14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608" name="Picture 19" descr="http://www.southsurvey.com/uploadfile/store/20120404183804.jpg">
            <a:extLst>
              <a:ext uri="{FF2B5EF4-FFF2-40B4-BE49-F238E27FC236}">
                <a16:creationId xmlns:a16="http://schemas.microsoft.com/office/drawing/2014/main" id="{79A30D01-6490-4395-9359-C6434F5F2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82" y="5608927"/>
            <a:ext cx="1850230" cy="128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19" descr="http://www.southsurvey.com/uploadfile/store/yh1.jpg">
            <a:extLst>
              <a:ext uri="{FF2B5EF4-FFF2-40B4-BE49-F238E27FC236}">
                <a16:creationId xmlns:a16="http://schemas.microsoft.com/office/drawing/2014/main" id="{3E376DCF-2319-405D-AF1A-F89F73D6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5435600"/>
            <a:ext cx="2152651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21" descr="http://www.zhdgps.com/Upload/Product/20151020153348.jpg">
            <a:extLst>
              <a:ext uri="{FF2B5EF4-FFF2-40B4-BE49-F238E27FC236}">
                <a16:creationId xmlns:a16="http://schemas.microsoft.com/office/drawing/2014/main" id="{54317686-E412-4741-A5A1-A4CF453E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24384" r="8829" b="31335"/>
          <a:stretch>
            <a:fillRect/>
          </a:stretch>
        </p:blipFill>
        <p:spPr bwMode="auto">
          <a:xfrm>
            <a:off x="2278064" y="5592763"/>
            <a:ext cx="2228850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DB64C2-31C3-43AD-BFFE-8F216C739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57" y="5306156"/>
            <a:ext cx="1947791" cy="14983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6BEE55-9A31-4F19-84F5-8B22885EE9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78" b="97340" l="2456" r="92632">
                        <a14:foregroundMark x1="39649" y1="46635" x2="62807" y2="81534"/>
                        <a14:foregroundMark x1="17193" y1="64789" x2="37193" y2="86541"/>
                        <a14:foregroundMark x1="77895" y1="58372" x2="74737" y2="75743"/>
                        <a14:foregroundMark x1="74737" y1="75743" x2="56140" y2="87480"/>
                        <a14:foregroundMark x1="84211" y1="87167" x2="51228" y2="94366"/>
                        <a14:foregroundMark x1="51228" y1="94366" x2="37193" y2="92958"/>
                        <a14:foregroundMark x1="48421" y1="87011" x2="51228" y2="91706"/>
                        <a14:foregroundMark x1="86667" y1="92332" x2="86316" y2="96244"/>
                        <a14:foregroundMark x1="21053" y1="97496" x2="59298" y2="97496"/>
                        <a14:foregroundMark x1="32281" y1="43975" x2="25263" y2="74648"/>
                        <a14:foregroundMark x1="21404" y1="18936" x2="21404" y2="48826"/>
                        <a14:foregroundMark x1="55789" y1="20344" x2="56140" y2="46792"/>
                        <a14:foregroundMark x1="82105" y1="16745" x2="85965" y2="35681"/>
                        <a14:foregroundMark x1="53684" y1="2347" x2="53333" y2="18310"/>
                        <a14:foregroundMark x1="31228" y1="2191" x2="8070" y2="23944"/>
                        <a14:foregroundMark x1="64912" y1="15806" x2="66667" y2="23944"/>
                        <a14:foregroundMark x1="92982" y1="3599" x2="76842" y2="2504"/>
                        <a14:foregroundMark x1="34035" y1="16588" x2="30877" y2="26604"/>
                        <a14:foregroundMark x1="7719" y1="1878" x2="25263" y2="2504"/>
                        <a14:foregroundMark x1="2456" y1="8607" x2="3860" y2="30360"/>
                        <a14:foregroundMark x1="90175" y1="50391" x2="88421" y2="82160"/>
                        <a14:foregroundMark x1="12982" y1="78560" x2="18947" y2="95775"/>
                        <a14:backgroundMark x1="95088" y1="98905" x2="95088" y2="98905"/>
                        <a14:backgroundMark x1="98947" y1="97340" x2="93333" y2="996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5861" y="2264920"/>
            <a:ext cx="1317314" cy="29535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4A931-D9FA-4025-BB2B-AA8DEEDA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北斗三号系统提供的服务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A001E-9E90-498E-99F5-8580133C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700808"/>
            <a:ext cx="7283450" cy="4395787"/>
          </a:xfrm>
        </p:spPr>
        <p:txBody>
          <a:bodyPr/>
          <a:lstStyle/>
          <a:p>
            <a:r>
              <a:rPr lang="zh-CN" altLang="en-US" dirty="0"/>
              <a:t>面向全球范围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定位导航授时（</a:t>
            </a:r>
            <a:r>
              <a:rPr lang="en-US" altLang="zh-CN" dirty="0"/>
              <a:t>RNSS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全球短报文通信（</a:t>
            </a:r>
            <a:r>
              <a:rPr lang="en-US" altLang="zh-CN" dirty="0"/>
              <a:t>GSMC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国际搜救（</a:t>
            </a:r>
            <a:r>
              <a:rPr lang="en-US" altLang="zh-CN" dirty="0"/>
              <a:t>SAR</a:t>
            </a:r>
            <a:r>
              <a:rPr lang="zh-CN" altLang="en-US" dirty="0"/>
              <a:t>）服务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endParaRPr lang="en-US" altLang="zh-CN" dirty="0"/>
          </a:p>
          <a:p>
            <a:r>
              <a:rPr lang="zh-CN" altLang="en-US" dirty="0"/>
              <a:t>在中国及周边地区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星基增强（</a:t>
            </a:r>
            <a:r>
              <a:rPr lang="en-US" altLang="zh-CN" dirty="0"/>
              <a:t>SBAS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地基增强（</a:t>
            </a:r>
            <a:r>
              <a:rPr lang="en-US" altLang="zh-CN" dirty="0"/>
              <a:t>GAS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精密单点定位（</a:t>
            </a:r>
            <a:r>
              <a:rPr lang="en-US" altLang="zh-CN" dirty="0"/>
              <a:t>PPP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区域短报文通信（</a:t>
            </a:r>
            <a:r>
              <a:rPr lang="en-US" altLang="zh-CN" dirty="0"/>
              <a:t>RSMC</a:t>
            </a:r>
            <a:r>
              <a:rPr lang="zh-CN" altLang="en-US" dirty="0"/>
              <a:t>）服务</a:t>
            </a:r>
          </a:p>
        </p:txBody>
      </p:sp>
    </p:spTree>
    <p:extLst>
      <p:ext uri="{BB962C8B-B14F-4D97-AF65-F5344CB8AC3E}">
        <p14:creationId xmlns:p14="http://schemas.microsoft.com/office/powerpoint/2010/main" val="234217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FC9F07D-5D00-4176-9DBE-1F266B90E15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-71438"/>
            <a:ext cx="914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GB" sz="4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时间系统</a:t>
            </a:r>
            <a:endParaRPr lang="en-US" altLang="zh-CN" sz="4000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651" name="Rectangle 6">
            <a:extLst>
              <a:ext uri="{FF2B5EF4-FFF2-40B4-BE49-F238E27FC236}">
                <a16:creationId xmlns:a16="http://schemas.microsoft.com/office/drawing/2014/main" id="{FB6192D1-D68A-4C47-889B-804A7BB4A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358D47-2041-4839-9961-170B39699C02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551C73C-3F8C-4A6C-848F-6F2A70125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1844823"/>
            <a:ext cx="8318500" cy="403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北斗时（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BDT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）：起算历元时间是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2006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日零时零分零秒（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UTC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BDT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GPS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Galileo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时的互操作：监测和发播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BDT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GPS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Galileo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时的时差。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420CE8-F7E2-46FF-BB13-C01B0504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18" y="5722719"/>
            <a:ext cx="2670529" cy="5131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230F5E-1ECA-40D7-BF54-CA44548B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7" y="5667490"/>
            <a:ext cx="3146130" cy="51319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0C1AFC82-F055-48DF-80AE-9B96DCF7E81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57188" y="1778000"/>
            <a:ext cx="8318500" cy="40640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北斗系统采用北斗坐标系（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BDCS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DB135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BDCS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的定义符合国际地球自转参考系服务（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IERS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）规范，采用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2000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中国大地坐标系（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CGCS2000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）的参考椭球参数，对准于最新的国际地球参考框架（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ITRF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），每年更新一次。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331A63E-D232-4A20-99BD-A6BF60E834D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-71438"/>
            <a:ext cx="914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坐标系统</a:t>
            </a:r>
            <a:endParaRPr lang="en-US" altLang="zh-CN" sz="4000" b="1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A7691503-F1A7-4A76-88E4-CA80C6FE9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CE7379-1FF3-4511-BEA9-F73FDB248076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0434B-4088-4ABD-9F45-C9A65AE4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北斗坐标系（</a:t>
            </a:r>
            <a:r>
              <a:rPr lang="en-US" altLang="zh-CN" dirty="0"/>
              <a:t>BDCS</a:t>
            </a:r>
            <a:r>
              <a:rPr lang="zh-CN" altLang="en-US" dirty="0"/>
              <a:t>）具体定义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4B58E-E2AF-439E-87DA-D5A44D09A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052736"/>
            <a:ext cx="8064896" cy="468381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）原点、轴向及尺度定义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zh-CN" altLang="en-US" sz="2000" dirty="0"/>
              <a:t>原点位于地球质心；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en-US" altLang="zh-CN" sz="2000" dirty="0"/>
              <a:t>Z </a:t>
            </a:r>
            <a:r>
              <a:rPr lang="zh-CN" altLang="en-US" sz="2000" dirty="0"/>
              <a:t>轴指向</a:t>
            </a:r>
            <a:r>
              <a:rPr lang="en-US" altLang="zh-CN" sz="2000" dirty="0"/>
              <a:t>IERS </a:t>
            </a:r>
            <a:r>
              <a:rPr lang="zh-CN" altLang="en-US" sz="2000" dirty="0"/>
              <a:t>定义的参考极（</a:t>
            </a:r>
            <a:r>
              <a:rPr lang="en-US" altLang="zh-CN" sz="2000" dirty="0"/>
              <a:t>IRP</a:t>
            </a:r>
            <a:r>
              <a:rPr lang="zh-CN" altLang="en-US" sz="2000" dirty="0"/>
              <a:t>）方向；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en-US" altLang="zh-CN" sz="2000" dirty="0"/>
              <a:t>X </a:t>
            </a:r>
            <a:r>
              <a:rPr lang="zh-CN" altLang="en-US" sz="2000" dirty="0"/>
              <a:t>轴为</a:t>
            </a:r>
            <a:r>
              <a:rPr lang="en-US" altLang="zh-CN" sz="2000" dirty="0"/>
              <a:t>IERS </a:t>
            </a:r>
            <a:r>
              <a:rPr lang="zh-CN" altLang="en-US" sz="2000" dirty="0"/>
              <a:t>定义的参考子午面（</a:t>
            </a:r>
            <a:r>
              <a:rPr lang="en-US" altLang="zh-CN" sz="2000" dirty="0"/>
              <a:t>IRM</a:t>
            </a:r>
            <a:r>
              <a:rPr lang="zh-CN" altLang="en-US" sz="2000" dirty="0"/>
              <a:t>）与通过原点且同</a:t>
            </a:r>
            <a:r>
              <a:rPr lang="en-US" altLang="zh-CN" sz="2000" dirty="0"/>
              <a:t>Z </a:t>
            </a:r>
            <a:r>
              <a:rPr lang="zh-CN" altLang="en-US" sz="2000" dirty="0"/>
              <a:t>轴正交的赤道面的交线；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en-US" altLang="zh-CN" sz="2000" dirty="0"/>
              <a:t>Y </a:t>
            </a:r>
            <a:r>
              <a:rPr lang="zh-CN" altLang="en-US" sz="2000" dirty="0"/>
              <a:t>轴与</a:t>
            </a:r>
            <a:r>
              <a:rPr lang="en-US" altLang="zh-CN" sz="2000" dirty="0"/>
              <a:t>Z</a:t>
            </a:r>
            <a:r>
              <a:rPr lang="zh-CN" altLang="en-US" sz="2000" dirty="0"/>
              <a:t>、</a:t>
            </a:r>
            <a:r>
              <a:rPr lang="en-US" altLang="zh-CN" sz="2000" dirty="0"/>
              <a:t>X </a:t>
            </a:r>
            <a:r>
              <a:rPr lang="zh-CN" altLang="en-US" sz="2000" dirty="0"/>
              <a:t>轴构成右手直角坐标系； </a:t>
            </a:r>
          </a:p>
          <a:p>
            <a:pPr marL="857250" lvl="1" indent="-457200">
              <a:buFont typeface="+mj-ea"/>
              <a:buAutoNum type="circleNumDbPlain"/>
            </a:pPr>
            <a:r>
              <a:rPr lang="zh-CN" altLang="en-US" sz="2000" dirty="0"/>
              <a:t>长度单位是国际单位制（</a:t>
            </a:r>
            <a:r>
              <a:rPr lang="en-US" altLang="zh-CN" sz="2000" dirty="0"/>
              <a:t>SI</a:t>
            </a:r>
            <a:r>
              <a:rPr lang="zh-CN" altLang="en-US" sz="2000" dirty="0"/>
              <a:t>）米。</a:t>
            </a:r>
            <a:endParaRPr lang="en-US" altLang="zh-CN" sz="2000" dirty="0"/>
          </a:p>
          <a:p>
            <a:pPr marL="0" lvl="1" indent="0">
              <a:buSzPct val="85000"/>
              <a:buNone/>
            </a:pPr>
            <a:r>
              <a:rPr lang="zh-CN" altLang="en-US" sz="2800" dirty="0">
                <a:cs typeface="+mn-cs"/>
              </a:rPr>
              <a:t>（</a:t>
            </a:r>
            <a:r>
              <a:rPr lang="en-US" altLang="zh-CN" sz="2800" dirty="0">
                <a:cs typeface="+mn-cs"/>
              </a:rPr>
              <a:t>2</a:t>
            </a:r>
            <a:r>
              <a:rPr lang="zh-CN" altLang="en-US" sz="2800" dirty="0">
                <a:cs typeface="+mn-cs"/>
              </a:rPr>
              <a:t>）参考椭球定义 </a:t>
            </a:r>
            <a:endParaRPr lang="en-US" altLang="zh-CN" sz="2800" dirty="0">
              <a:cs typeface="+mn-cs"/>
            </a:endParaRPr>
          </a:p>
          <a:p>
            <a:pPr marL="400050" lvl="1" indent="0">
              <a:buNone/>
            </a:pPr>
            <a:r>
              <a:rPr lang="en-US" altLang="zh-CN" sz="2000" dirty="0"/>
              <a:t>BDCS </a:t>
            </a:r>
            <a:r>
              <a:rPr lang="zh-CN" altLang="en-US" sz="2000" dirty="0"/>
              <a:t>参考椭球的几何中心与地球质心重合，参考椭球的旋转轴与 </a:t>
            </a:r>
            <a:r>
              <a:rPr lang="en-US" altLang="zh-CN" sz="2000" dirty="0"/>
              <a:t>Z </a:t>
            </a:r>
            <a:r>
              <a:rPr lang="zh-CN" altLang="en-US" sz="2000" dirty="0"/>
              <a:t>轴重合。</a:t>
            </a:r>
            <a:r>
              <a:rPr lang="en-US" altLang="zh-CN" sz="2000" dirty="0"/>
              <a:t>BDCS </a:t>
            </a:r>
            <a:r>
              <a:rPr lang="zh-CN" altLang="en-US" sz="2000" dirty="0"/>
              <a:t>参考椭球定义的基本常数见表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80C410-F91D-4407-A056-BAF2DF52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3" y="4947631"/>
            <a:ext cx="8620784" cy="19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9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BEB73A2-2690-4BD3-8FA4-61816BBBDB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8980D5F-F764-4D48-AAAA-E20F093A9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5372323-B4DA-490B-9D8B-42C132DB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6307138" cy="640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2" descr="屏幕剪辑">
            <a:extLst>
              <a:ext uri="{FF2B5EF4-FFF2-40B4-BE49-F238E27FC236}">
                <a16:creationId xmlns:a16="http://schemas.microsoft.com/office/drawing/2014/main" id="{342384A5-379B-45A5-9B16-C64C8323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96F050-78FD-4FCF-9202-6927040F8601}"/>
              </a:ext>
            </a:extLst>
          </p:cNvPr>
          <p:cNvSpPr txBox="1"/>
          <p:nvPr/>
        </p:nvSpPr>
        <p:spPr>
          <a:xfrm>
            <a:off x="107504" y="2361380"/>
            <a:ext cx="7776864" cy="2796407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square">
            <a:spAutoFit/>
          </a:bodyPr>
          <a:lstStyle/>
          <a:p>
            <a:pPr indent="720000">
              <a:lnSpc>
                <a:spcPct val="150000"/>
              </a:lnSpc>
            </a:pP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北斗卫星导航系统（以下简称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北斗系统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）是中国着眼于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国家安全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经济社会发展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需要，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建设运行的全球卫星导航系统，是为全球用户提供全天候、全天时、高精度的</a:t>
            </a:r>
            <a:r>
              <a:rPr lang="zh-CN" altLang="en-US" sz="2400" b="1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定位、导航和授时</a:t>
            </a:r>
            <a:r>
              <a:rPr lang="zh-CN" altLang="en-US" sz="2400" b="0" i="0" dirty="0">
                <a:ln w="635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服务的国家重要时空基础设施。</a:t>
            </a:r>
            <a:endParaRPr lang="zh-CN" altLang="en-US" sz="2400" dirty="0">
              <a:ln w="6350">
                <a:solidFill>
                  <a:schemeClr val="bg2">
                    <a:lumMod val="50000"/>
                  </a:schemeClr>
                </a:solidFill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23A4F317-E318-415E-B851-3BB1596341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53526"/>
              </p:ext>
            </p:extLst>
          </p:nvPr>
        </p:nvGraphicFramePr>
        <p:xfrm>
          <a:off x="323528" y="404665"/>
          <a:ext cx="8424935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17A129D8-077D-45B2-8446-2E5DE2522CDC}"/>
              </a:ext>
            </a:extLst>
          </p:cNvPr>
          <p:cNvSpPr/>
          <p:nvPr/>
        </p:nvSpPr>
        <p:spPr>
          <a:xfrm>
            <a:off x="2238668" y="188640"/>
            <a:ext cx="466666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eaLnBrk="1" hangingPunct="1">
              <a:lnSpc>
                <a:spcPct val="90000"/>
              </a:lnSpc>
              <a:buSzPct val="85000"/>
            </a:pPr>
            <a:r>
              <a:rPr lang="zh-CN" altLang="en-US" sz="3200" b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按“三步”战略建设   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C092AE7-63F7-4935-B7EF-486672D2ABF6}"/>
              </a:ext>
            </a:extLst>
          </p:cNvPr>
          <p:cNvGrpSpPr/>
          <p:nvPr/>
        </p:nvGrpSpPr>
        <p:grpSpPr>
          <a:xfrm>
            <a:off x="229548" y="5060181"/>
            <a:ext cx="3126596" cy="745083"/>
            <a:chOff x="229548" y="5018939"/>
            <a:chExt cx="3126596" cy="745083"/>
          </a:xfrm>
        </p:grpSpPr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3AFF83E4-1909-4614-BD24-5AB980593221}"/>
                </a:ext>
              </a:extLst>
            </p:cNvPr>
            <p:cNvSpPr/>
            <p:nvPr/>
          </p:nvSpPr>
          <p:spPr bwMode="auto">
            <a:xfrm>
              <a:off x="323528" y="5270616"/>
              <a:ext cx="2952328" cy="21602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8563DF9-4314-491D-93C4-006D72BA1F20}"/>
                </a:ext>
              </a:extLst>
            </p:cNvPr>
            <p:cNvSpPr txBox="1"/>
            <p:nvPr/>
          </p:nvSpPr>
          <p:spPr>
            <a:xfrm>
              <a:off x="229548" y="501893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1994</a:t>
              </a:r>
              <a:r>
                <a:rPr lang="zh-CN" altLang="en-US" dirty="0"/>
                <a:t>年启动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BCE64D9-20EF-4A86-B3AB-49DDFD33CBEB}"/>
                </a:ext>
              </a:extLst>
            </p:cNvPr>
            <p:cNvSpPr txBox="1"/>
            <p:nvPr/>
          </p:nvSpPr>
          <p:spPr>
            <a:xfrm>
              <a:off x="642965" y="5394690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2000</a:t>
              </a:r>
              <a:r>
                <a:rPr lang="zh-CN" altLang="en-US" dirty="0"/>
                <a:t>年区域有源服务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25DAA84-9E44-4C35-A8F5-171C067F2583}"/>
                </a:ext>
              </a:extLst>
            </p:cNvPr>
            <p:cNvSpPr txBox="1"/>
            <p:nvPr/>
          </p:nvSpPr>
          <p:spPr>
            <a:xfrm>
              <a:off x="1504355" y="5018939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2013</a:t>
              </a:r>
              <a:r>
                <a:rPr lang="zh-CN" altLang="en-US" dirty="0"/>
                <a:t>年结束服务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EF391B7-1872-4D6E-8645-4FA98F861EBF}"/>
              </a:ext>
            </a:extLst>
          </p:cNvPr>
          <p:cNvGrpSpPr/>
          <p:nvPr/>
        </p:nvGrpSpPr>
        <p:grpSpPr>
          <a:xfrm>
            <a:off x="3214172" y="5060181"/>
            <a:ext cx="3038084" cy="745083"/>
            <a:chOff x="3214172" y="5018939"/>
            <a:chExt cx="3038084" cy="745083"/>
          </a:xfrm>
        </p:grpSpPr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FEAC64EE-28CF-487B-849C-E1536892D868}"/>
                </a:ext>
              </a:extLst>
            </p:cNvPr>
            <p:cNvSpPr/>
            <p:nvPr/>
          </p:nvSpPr>
          <p:spPr bwMode="auto">
            <a:xfrm>
              <a:off x="3269876" y="5280259"/>
              <a:ext cx="2880000" cy="21602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C88A663-A53B-41D0-AE36-6E5F40302067}"/>
                </a:ext>
              </a:extLst>
            </p:cNvPr>
            <p:cNvSpPr txBox="1"/>
            <p:nvPr/>
          </p:nvSpPr>
          <p:spPr>
            <a:xfrm>
              <a:off x="3214172" y="501893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2004</a:t>
              </a:r>
              <a:r>
                <a:rPr lang="zh-CN" altLang="en-US" dirty="0"/>
                <a:t>年启动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C90529F-BA23-4DB9-ACEC-4C6E90A2BFCB}"/>
                </a:ext>
              </a:extLst>
            </p:cNvPr>
            <p:cNvSpPr txBox="1"/>
            <p:nvPr/>
          </p:nvSpPr>
          <p:spPr>
            <a:xfrm>
              <a:off x="4400467" y="5394690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2012</a:t>
              </a:r>
              <a:r>
                <a:rPr lang="zh-CN" altLang="en-US" dirty="0"/>
                <a:t>年完成组网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10B1275-BFCF-423A-9B1B-C9480F4B6ABC}"/>
              </a:ext>
            </a:extLst>
          </p:cNvPr>
          <p:cNvGrpSpPr/>
          <p:nvPr/>
        </p:nvGrpSpPr>
        <p:grpSpPr>
          <a:xfrm>
            <a:off x="6149876" y="5060181"/>
            <a:ext cx="3067525" cy="745083"/>
            <a:chOff x="6149876" y="5018939"/>
            <a:chExt cx="3067525" cy="745083"/>
          </a:xfrm>
        </p:grpSpPr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C4FB8593-235E-488A-B0B7-80FD6E788E75}"/>
                </a:ext>
              </a:extLst>
            </p:cNvPr>
            <p:cNvSpPr/>
            <p:nvPr/>
          </p:nvSpPr>
          <p:spPr bwMode="auto">
            <a:xfrm>
              <a:off x="6222204" y="5280259"/>
              <a:ext cx="2880000" cy="21602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D88A4D-C2EA-407B-8E90-B490444CA3AA}"/>
                </a:ext>
              </a:extLst>
            </p:cNvPr>
            <p:cNvSpPr txBox="1"/>
            <p:nvPr/>
          </p:nvSpPr>
          <p:spPr>
            <a:xfrm>
              <a:off x="6149876" y="501893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2009</a:t>
              </a:r>
              <a:r>
                <a:rPr lang="zh-CN" altLang="en-US" dirty="0"/>
                <a:t>年启动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B0BFAA9-215A-4BE1-BCFE-1783EB0E0D39}"/>
                </a:ext>
              </a:extLst>
            </p:cNvPr>
            <p:cNvSpPr txBox="1"/>
            <p:nvPr/>
          </p:nvSpPr>
          <p:spPr>
            <a:xfrm>
              <a:off x="7365612" y="5394690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2020</a:t>
              </a:r>
              <a:r>
                <a:rPr lang="zh-CN" altLang="en-US" dirty="0"/>
                <a:t>年完成组网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8AFF05E-DB4F-476C-9362-887855D1F386}"/>
              </a:ext>
            </a:extLst>
          </p:cNvPr>
          <p:cNvSpPr txBox="1"/>
          <p:nvPr/>
        </p:nvSpPr>
        <p:spPr>
          <a:xfrm>
            <a:off x="553197" y="465313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FF6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区域有源，解决有无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872D066-03C4-4C8F-86B3-0AF165BF7444}"/>
              </a:ext>
            </a:extLst>
          </p:cNvPr>
          <p:cNvSpPr txBox="1"/>
          <p:nvPr/>
        </p:nvSpPr>
        <p:spPr>
          <a:xfrm>
            <a:off x="3269876" y="465313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6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区域无源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66BADDD-AF5D-476B-941A-B8509437689E}"/>
              </a:ext>
            </a:extLst>
          </p:cNvPr>
          <p:cNvSpPr txBox="1"/>
          <p:nvPr/>
        </p:nvSpPr>
        <p:spPr>
          <a:xfrm>
            <a:off x="6228504" y="465313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6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全球无源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B3ED26-CF55-412D-ADA9-B6187C0DAF27}"/>
              </a:ext>
            </a:extLst>
          </p:cNvPr>
          <p:cNvSpPr/>
          <p:nvPr/>
        </p:nvSpPr>
        <p:spPr>
          <a:xfrm>
            <a:off x="952050" y="5894983"/>
            <a:ext cx="7239900" cy="923330"/>
          </a:xfrm>
          <a:prstGeom prst="rect">
            <a:avLst/>
          </a:prstGeom>
          <a:ln w="6350">
            <a:solidFill>
              <a:srgbClr val="00B050"/>
            </a:solidFill>
          </a:ln>
        </p:spPr>
        <p:txBody>
          <a:bodyPr wrap="square" lIns="36000" tIns="36000" rIns="36000" bIns="36000">
            <a:spAutoFit/>
          </a:bodyPr>
          <a:lstStyle/>
          <a:p>
            <a:pPr marL="742950" lvl="1" indent="-285750"/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GEO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地球静止轨道卫星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eostationary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arth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rbit)</a:t>
            </a:r>
          </a:p>
          <a:p>
            <a:pPr marL="742950" lvl="1" indent="-285750"/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 MEO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中高轨卫星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edium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arth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rbit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  <a:p>
            <a:pPr marL="742950" lvl="1" indent="-285750"/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IGSO</a:t>
            </a:r>
            <a:r>
              <a:rPr lang="zh-CN" altLang="en-US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倾斜地球同步轨道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nclined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eosynchronous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atellite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ea typeface="方正姚体" panose="02010601030101010101" pitchFamily="2" charset="-122"/>
                <a:cs typeface="Times New Roman" panose="02020603050405020304" pitchFamily="18" charset="0"/>
              </a:rPr>
              <a:t>rbit)</a:t>
            </a:r>
          </a:p>
        </p:txBody>
      </p:sp>
    </p:spTree>
    <p:extLst>
      <p:ext uri="{BB962C8B-B14F-4D97-AF65-F5344CB8AC3E}">
        <p14:creationId xmlns:p14="http://schemas.microsoft.com/office/powerpoint/2010/main" val="305541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301F954-DAF7-4EEE-9456-0423F0038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208963" cy="863600"/>
          </a:xfrm>
        </p:spPr>
        <p:txBody>
          <a:bodyPr/>
          <a:lstStyle/>
          <a:p>
            <a:pPr eaLnBrk="1" hangingPunct="1"/>
            <a:r>
              <a:rPr lang="zh-CN" altLang="en-US"/>
              <a:t>北斗导航试验系统各颗卫星发射日期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9400D30-AF39-448E-A5AA-8F157D4D63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76375" y="1412875"/>
            <a:ext cx="3565525" cy="4395788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2000</a:t>
            </a:r>
            <a:r>
              <a:rPr lang="zh-CN" altLang="en-US" sz="2400" dirty="0"/>
              <a:t>年</a:t>
            </a:r>
            <a:r>
              <a:rPr lang="en-US" altLang="zh-CN" sz="2400" dirty="0"/>
              <a:t>10</a:t>
            </a:r>
            <a:r>
              <a:rPr lang="zh-CN" altLang="en-US" sz="2400" dirty="0"/>
              <a:t>月</a:t>
            </a:r>
            <a:r>
              <a:rPr lang="en-US" altLang="zh-CN" sz="2400" dirty="0"/>
              <a:t>31</a:t>
            </a:r>
            <a:r>
              <a:rPr lang="zh-CN" altLang="en-US" sz="2400" dirty="0"/>
              <a:t>日发射第一颗 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2000</a:t>
            </a:r>
            <a:r>
              <a:rPr lang="zh-CN" altLang="en-US" sz="2400" dirty="0"/>
              <a:t>年</a:t>
            </a:r>
            <a:r>
              <a:rPr lang="en-US" altLang="zh-CN" sz="2400" dirty="0"/>
              <a:t>12</a:t>
            </a:r>
            <a:r>
              <a:rPr lang="zh-CN" altLang="en-US" sz="2400" dirty="0"/>
              <a:t>月</a:t>
            </a:r>
            <a:r>
              <a:rPr lang="en-US" altLang="zh-CN" sz="2400" dirty="0"/>
              <a:t>21</a:t>
            </a:r>
            <a:r>
              <a:rPr lang="zh-CN" altLang="en-US" sz="2400" dirty="0"/>
              <a:t>日</a:t>
            </a:r>
          </a:p>
          <a:p>
            <a:pPr eaLnBrk="1" hangingPunct="1"/>
            <a:r>
              <a:rPr lang="en-US" altLang="zh-CN" sz="2400" dirty="0"/>
              <a:t>2003</a:t>
            </a:r>
            <a:r>
              <a:rPr lang="zh-CN" altLang="en-US" sz="2400" dirty="0"/>
              <a:t>年</a:t>
            </a:r>
            <a:r>
              <a:rPr lang="en-US" altLang="zh-CN" sz="2400" dirty="0"/>
              <a:t>05</a:t>
            </a:r>
            <a:r>
              <a:rPr lang="zh-CN" altLang="en-US" sz="2400" dirty="0"/>
              <a:t>月</a:t>
            </a:r>
            <a:r>
              <a:rPr lang="en-US" altLang="zh-CN" sz="2400" dirty="0"/>
              <a:t>25</a:t>
            </a:r>
            <a:r>
              <a:rPr lang="zh-CN" altLang="en-US" sz="2400" dirty="0"/>
              <a:t>日</a:t>
            </a:r>
          </a:p>
        </p:txBody>
      </p:sp>
      <p:pic>
        <p:nvPicPr>
          <p:cNvPr id="9220" name="Picture 26" descr="我国第三颗北斗导航定位卫星发射升">
            <a:extLst>
              <a:ext uri="{FF2B5EF4-FFF2-40B4-BE49-F238E27FC236}">
                <a16:creationId xmlns:a16="http://schemas.microsoft.com/office/drawing/2014/main" id="{B02059FE-620B-4C51-AA96-5ED85B0E41DF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1225" y="1557338"/>
            <a:ext cx="3152775" cy="4679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1" name="Picture 28" descr="西昌卫星发射中心指挥控制大厅">
            <a:extLst>
              <a:ext uri="{FF2B5EF4-FFF2-40B4-BE49-F238E27FC236}">
                <a16:creationId xmlns:a16="http://schemas.microsoft.com/office/drawing/2014/main" id="{6A6A5F73-CC8F-4322-B26D-01CD69CFE7B1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3644900"/>
            <a:ext cx="4897437" cy="2863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A845416-A84F-4761-BE5E-22580B96B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 dirty="0"/>
              <a:t>北斗导航实验系统两颗星如何定位？ </a:t>
            </a:r>
          </a:p>
        </p:txBody>
      </p:sp>
      <p:pic>
        <p:nvPicPr>
          <p:cNvPr id="11267" name="Picture 5" descr="北斗一号各部分关系图">
            <a:extLst>
              <a:ext uri="{FF2B5EF4-FFF2-40B4-BE49-F238E27FC236}">
                <a16:creationId xmlns:a16="http://schemas.microsoft.com/office/drawing/2014/main" id="{C54A602B-207B-4585-81AF-61D76795C1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5150" y="1368425"/>
            <a:ext cx="6480175" cy="5489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176ACC0-9475-4F80-99D8-0A3415CF6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用户位置解算</a:t>
            </a:r>
          </a:p>
        </p:txBody>
      </p:sp>
      <p:pic>
        <p:nvPicPr>
          <p:cNvPr id="13315" name="Picture 4" descr="用户位置解算">
            <a:extLst>
              <a:ext uri="{FF2B5EF4-FFF2-40B4-BE49-F238E27FC236}">
                <a16:creationId xmlns:a16="http://schemas.microsoft.com/office/drawing/2014/main" id="{9F479453-F48B-4519-849E-3627F091C1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8275" y="1550988"/>
            <a:ext cx="7705725" cy="5307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99BEF8C-3C43-4E54-864C-B6E2F3AD1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北斗导航实验系统三大功能 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CB92319-ACE8-4130-B540-E48836F93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03350" y="1700213"/>
            <a:ext cx="7283450" cy="4752975"/>
          </a:xfrm>
        </p:spPr>
        <p:txBody>
          <a:bodyPr/>
          <a:lstStyle/>
          <a:p>
            <a:pPr eaLnBrk="1" hangingPunct="1"/>
            <a:r>
              <a:rPr lang="zh-CN" altLang="en-US"/>
              <a:t>快速定位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简短通信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精密授时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09CE359-2C35-467B-AB8E-6EBB7545C71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85813"/>
          </a:xfrm>
        </p:spPr>
        <p:txBody>
          <a:bodyPr/>
          <a:lstStyle/>
          <a:p>
            <a:pPr algn="ctr" eaLnBrk="1" hangingPunct="1"/>
            <a:r>
              <a:rPr lang="zh-CN" altLang="en-US" sz="3500" dirty="0"/>
              <a:t>北斗卫星导航系统</a:t>
            </a:r>
            <a:r>
              <a:rPr lang="zh-CN" altLang="en-US" sz="3500" b="0" dirty="0">
                <a:ea typeface="宋体" panose="02010600030101010101" pitchFamily="2" charset="-122"/>
              </a:rPr>
              <a:t>组成</a:t>
            </a:r>
          </a:p>
        </p:txBody>
      </p:sp>
      <p:pic>
        <p:nvPicPr>
          <p:cNvPr id="17411" name="Picture 4" descr="92">
            <a:extLst>
              <a:ext uri="{FF2B5EF4-FFF2-40B4-BE49-F238E27FC236}">
                <a16:creationId xmlns:a16="http://schemas.microsoft.com/office/drawing/2014/main" id="{3814E50B-C70A-434F-961A-80264B9F7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t="30730" r="1353" b="31334"/>
          <a:stretch>
            <a:fillRect/>
          </a:stretch>
        </p:blipFill>
        <p:spPr bwMode="auto">
          <a:xfrm rot="1792494">
            <a:off x="305102" y="5650551"/>
            <a:ext cx="3960812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 Box 10">
            <a:extLst>
              <a:ext uri="{FF2B5EF4-FFF2-40B4-BE49-F238E27FC236}">
                <a16:creationId xmlns:a16="http://schemas.microsoft.com/office/drawing/2014/main" id="{FF3049F0-CEC4-43CB-A0E5-565A5AC4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58055"/>
            <a:ext cx="64087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DB135"/>
              </a:buClr>
              <a:buSzTx/>
              <a:buFont typeface="Wingdings" panose="05000000000000000000" pitchFamily="2" charset="2"/>
              <a:buChar char="u"/>
            </a:pPr>
            <a:r>
              <a:rPr lang="zh-CN" altLang="en-US" sz="3200" b="1" i="1" dirty="0">
                <a:solidFill>
                  <a:schemeClr val="tx1"/>
                </a:solidFill>
                <a:ea typeface="宋体" panose="02010600030101010101" pitchFamily="2" charset="-122"/>
              </a:rPr>
              <a:t>空间段、地面段、用户段组成</a:t>
            </a:r>
            <a:endParaRPr lang="en-US" altLang="zh-CN" sz="3200" b="1" i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7417" name="Rectangle 6">
            <a:extLst>
              <a:ext uri="{FF2B5EF4-FFF2-40B4-BE49-F238E27FC236}">
                <a16:creationId xmlns:a16="http://schemas.microsoft.com/office/drawing/2014/main" id="{10246715-857F-427E-9CB6-5E6408126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6286500"/>
            <a:ext cx="500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15BDE36-EF20-4D41-BACE-DDEFF540F523}" type="slidenum">
              <a:rPr lang="zh-CN" altLang="en-US" sz="1800">
                <a:solidFill>
                  <a:schemeClr val="bg1"/>
                </a:solidFill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17418" name="Picture 4" descr="C:\Documents and Settings\mux\桌面\1.png">
            <a:extLst>
              <a:ext uri="{FF2B5EF4-FFF2-40B4-BE49-F238E27FC236}">
                <a16:creationId xmlns:a16="http://schemas.microsoft.com/office/drawing/2014/main" id="{117DA01A-1F12-46A4-BAE3-264ECEFF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72" y="1791196"/>
            <a:ext cx="33591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0" name="Rectangle 12">
            <a:extLst>
              <a:ext uri="{FF2B5EF4-FFF2-40B4-BE49-F238E27FC236}">
                <a16:creationId xmlns:a16="http://schemas.microsoft.com/office/drawing/2014/main" id="{7A7146DD-A1BF-4FB2-BFEF-60D9A7B03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556792"/>
            <a:ext cx="31101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i="1" dirty="0">
                <a:solidFill>
                  <a:schemeClr val="folHlink"/>
                </a:solidFill>
                <a:ea typeface="宋体" panose="02010600030101010101" pitchFamily="2" charset="-122"/>
              </a:rPr>
              <a:t>空间段：</a:t>
            </a:r>
            <a:r>
              <a:rPr lang="en-US" altLang="zh-CN" b="1" i="1" dirty="0">
                <a:solidFill>
                  <a:schemeClr val="folHlink"/>
                </a:solidFill>
                <a:ea typeface="宋体" panose="02010600030101010101" pitchFamily="2" charset="-122"/>
              </a:rPr>
              <a:t>30</a:t>
            </a:r>
            <a:r>
              <a:rPr lang="zh-CN" altLang="en-US" b="1" i="1" dirty="0">
                <a:solidFill>
                  <a:schemeClr val="folHlink"/>
                </a:solidFill>
                <a:ea typeface="宋体" panose="02010600030101010101" pitchFamily="2" charset="-122"/>
              </a:rPr>
              <a:t>颗卫星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2873E3-FF03-4154-8D5C-78D495380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39" y="3018786"/>
            <a:ext cx="3787001" cy="379459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741C103-AB2A-40FD-B150-454A3980A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399289"/>
              </p:ext>
            </p:extLst>
          </p:nvPr>
        </p:nvGraphicFramePr>
        <p:xfrm>
          <a:off x="42833" y="2962914"/>
          <a:ext cx="5488924" cy="405384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16799">
                  <a:extLst>
                    <a:ext uri="{9D8B030D-6E8A-4147-A177-3AD203B41FA5}">
                      <a16:colId xmlns:a16="http://schemas.microsoft.com/office/drawing/2014/main" val="4098391317"/>
                    </a:ext>
                  </a:extLst>
                </a:gridCol>
                <a:gridCol w="1391805">
                  <a:extLst>
                    <a:ext uri="{9D8B030D-6E8A-4147-A177-3AD203B41FA5}">
                      <a16:colId xmlns:a16="http://schemas.microsoft.com/office/drawing/2014/main" val="158329003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1138643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632124532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北斗卫星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GEO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卫星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lGSO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卫星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MEO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卫星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5947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名称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地球静止轨道卫星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>
                          <a:solidFill>
                            <a:schemeClr val="tx1"/>
                          </a:solidFill>
                          <a:effectLst/>
                        </a:rPr>
                        <a:t>倾斜地球同步轨道卫星</a:t>
                      </a:r>
                      <a:endParaRPr lang="zh-CN" alt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>
                          <a:solidFill>
                            <a:schemeClr val="tx1"/>
                          </a:solidFill>
                          <a:effectLst/>
                        </a:rPr>
                        <a:t>中圆轨道卫星</a:t>
                      </a:r>
                      <a:endParaRPr lang="zh-CN" alt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2227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昵称</a:t>
                      </a:r>
                      <a:endParaRPr lang="zh-CN" altLang="en-U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吉星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爱星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>
                          <a:solidFill>
                            <a:schemeClr val="tx1"/>
                          </a:solidFill>
                          <a:effectLst/>
                        </a:rPr>
                        <a:t>萌星</a:t>
                      </a:r>
                      <a:endParaRPr lang="zh-CN" alt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9874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轨道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高度：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35786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千米。定点于东经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80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110.5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度和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140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高度：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35786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千米。轨道倾角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高度：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21528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千米。轨道倾角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度，分布于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Walker24/3/1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星座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16012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星下点估计</a:t>
                      </a:r>
                      <a:endParaRPr lang="zh-CN" altLang="en-U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>
                          <a:solidFill>
                            <a:schemeClr val="tx1"/>
                          </a:solidFill>
                          <a:effectLst/>
                        </a:rPr>
                        <a:t>投影一个点</a:t>
                      </a:r>
                      <a:endParaRPr lang="zh-CN" alt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锁定区域画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字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绕着地球划波浪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8008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个性特点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深情专一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始终定点凝望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善与协作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覆盖区域的中坚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灵活多动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</a:rPr>
                        <a:t>环绕全球运行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731801"/>
                  </a:ext>
                </a:extLst>
              </a:tr>
              <a:tr h="335280">
                <a:tc rowSpan="2">
                  <a:txBody>
                    <a:bodyPr/>
                    <a:lstStyle/>
                    <a:p>
                      <a:pPr algn="l" fontAlgn="b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播发信号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北斗二号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B1I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B2I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B3I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 latinLnBrk="0"/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B2b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 latinLnBrk="0"/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B2b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04846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l" fontAlgn="b" latinLnBrk="0"/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 latinLnBrk="0"/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BDSBAS-B1C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PPP-B2b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B1C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B2a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B2b</a:t>
                      </a:r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 latinLnBrk="0"/>
                      <a:endParaRPr lang="zh-CN" alt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807726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F77A00A0-4B57-4FCA-BE8D-81D9572E74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" t="43437" r="2666" b="10585"/>
          <a:stretch/>
        </p:blipFill>
        <p:spPr>
          <a:xfrm>
            <a:off x="5046721" y="1508977"/>
            <a:ext cx="4097279" cy="114477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36C0BB1-0F65-48A3-A5A2-7A60AD62A771}"/>
              </a:ext>
            </a:extLst>
          </p:cNvPr>
          <p:cNvSpPr txBox="1"/>
          <p:nvPr/>
        </p:nvSpPr>
        <p:spPr>
          <a:xfrm>
            <a:off x="5005122" y="2575260"/>
            <a:ext cx="4097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GEO         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IGSO         24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MEO</a:t>
            </a:r>
            <a:endParaRPr lang="zh-CN" altLang="en-US" dirty="0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C9E78EB6-B119-422F-97E6-E52D9B78E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326" y="6458787"/>
            <a:ext cx="2663825" cy="38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ct val="2000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DB13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星座</a:t>
            </a:r>
            <a:endParaRPr lang="zh-CN" altLang="en-US" sz="2400" b="1" dirty="0">
              <a:solidFill>
                <a:srgbClr val="FDB135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A0C8213-8FF6-453F-A0F1-66C14FCC7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9400" y="171450"/>
            <a:ext cx="5761038" cy="863600"/>
          </a:xfrm>
        </p:spPr>
        <p:txBody>
          <a:bodyPr/>
          <a:lstStyle/>
          <a:p>
            <a:pPr algn="l" eaLnBrk="1" hangingPunct="1"/>
            <a:r>
              <a:rPr lang="zh-CN" altLang="en-US"/>
              <a:t>北斗卫星发射日期</a:t>
            </a:r>
          </a:p>
        </p:txBody>
      </p:sp>
      <p:sp>
        <p:nvSpPr>
          <p:cNvPr id="14340" name="矩形 1">
            <a:extLst>
              <a:ext uri="{FF2B5EF4-FFF2-40B4-BE49-F238E27FC236}">
                <a16:creationId xmlns:a16="http://schemas.microsoft.com/office/drawing/2014/main" id="{6ED94FB1-7BB2-4AE1-9773-E3D19D134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" y="1563688"/>
            <a:ext cx="576103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</a:pPr>
            <a:r>
              <a:rPr lang="en-US" altLang="zh-CN" sz="2400" kern="0" dirty="0">
                <a:solidFill>
                  <a:schemeClr val="tx2"/>
                </a:solidFill>
                <a:latin typeface="+mn-lt"/>
                <a:ea typeface="+mn-ea"/>
              </a:rPr>
              <a:t>2011</a:t>
            </a:r>
            <a:r>
              <a:rPr lang="zh-CN" altLang="en-US" sz="2400" kern="0" dirty="0">
                <a:solidFill>
                  <a:schemeClr val="tx2"/>
                </a:solidFill>
                <a:latin typeface="+mn-lt"/>
                <a:ea typeface="+mn-ea"/>
              </a:rPr>
              <a:t>年</a:t>
            </a:r>
            <a:r>
              <a:rPr lang="en-US" altLang="zh-CN" sz="2400" kern="0" dirty="0">
                <a:solidFill>
                  <a:schemeClr val="tx2"/>
                </a:solidFill>
                <a:latin typeface="+mn-lt"/>
                <a:ea typeface="+mn-ea"/>
              </a:rPr>
              <a:t>12</a:t>
            </a:r>
            <a:r>
              <a:rPr lang="zh-CN" altLang="en-US" sz="2400" kern="0" dirty="0">
                <a:solidFill>
                  <a:schemeClr val="tx2"/>
                </a:solidFill>
                <a:latin typeface="+mn-lt"/>
                <a:ea typeface="+mn-ea"/>
              </a:rPr>
              <a:t>月</a:t>
            </a:r>
            <a:r>
              <a:rPr lang="en-US" altLang="zh-CN" sz="2400" kern="0" dirty="0">
                <a:solidFill>
                  <a:schemeClr val="tx2"/>
                </a:solidFill>
                <a:latin typeface="+mn-lt"/>
                <a:ea typeface="+mn-ea"/>
              </a:rPr>
              <a:t>27</a:t>
            </a:r>
            <a:r>
              <a:rPr lang="zh-CN" altLang="en-US" sz="2400" kern="0" dirty="0">
                <a:solidFill>
                  <a:schemeClr val="tx2"/>
                </a:solidFill>
                <a:latin typeface="+mn-lt"/>
                <a:ea typeface="+mn-ea"/>
              </a:rPr>
              <a:t>日起， “北斗”卫正式向我国及周边地区提供连续无源定位、导航、授时等试运行服务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6E0E27-9068-4845-9A51-8677E2988635}"/>
              </a:ext>
            </a:extLst>
          </p:cNvPr>
          <p:cNvSpPr/>
          <p:nvPr/>
        </p:nvSpPr>
        <p:spPr>
          <a:xfrm>
            <a:off x="0" y="4067175"/>
            <a:ext cx="6265863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400" kern="0" dirty="0">
                <a:solidFill>
                  <a:schemeClr val="tx2"/>
                </a:solidFill>
                <a:latin typeface="+mn-lt"/>
                <a:ea typeface="+mn-ea"/>
              </a:rPr>
              <a:t>2016-2-1</a:t>
            </a:r>
            <a:r>
              <a:rPr lang="zh-CN" altLang="en-US" sz="2400" kern="0" dirty="0">
                <a:solidFill>
                  <a:schemeClr val="tx2"/>
                </a:solidFill>
                <a:latin typeface="+mn-lt"/>
                <a:ea typeface="+mn-ea"/>
              </a:rPr>
              <a:t>中国新一代北斗导航“关键卫星”成功发射。</a:t>
            </a:r>
            <a:endParaRPr lang="en-US" altLang="zh-CN" sz="2400" kern="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endParaRPr lang="en-US" altLang="zh-CN" sz="2400" dirty="0"/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o"/>
              <a:defRPr/>
            </a:pPr>
            <a:r>
              <a:rPr lang="en-US" altLang="zh-CN" sz="2400" b="1" dirty="0">
                <a:solidFill>
                  <a:srgbClr val="FFFF00"/>
                </a:solidFill>
              </a:rPr>
              <a:t>2017-11-5</a:t>
            </a:r>
            <a:r>
              <a:rPr lang="zh-CN" altLang="en-US" sz="2400" b="1" dirty="0">
                <a:solidFill>
                  <a:srgbClr val="FFFF00"/>
                </a:solidFill>
              </a:rPr>
              <a:t>，发射第</a:t>
            </a:r>
            <a:r>
              <a:rPr lang="en-US" altLang="zh-CN" sz="2400" b="1" dirty="0">
                <a:solidFill>
                  <a:srgbClr val="FFFF00"/>
                </a:solidFill>
              </a:rPr>
              <a:t>24</a:t>
            </a:r>
            <a:r>
              <a:rPr lang="zh-CN" altLang="en-US" sz="2400" b="1" dirty="0">
                <a:solidFill>
                  <a:srgbClr val="FFFF00"/>
                </a:solidFill>
              </a:rPr>
              <a:t>、</a:t>
            </a:r>
            <a:r>
              <a:rPr lang="en-US" altLang="zh-CN" sz="2400" b="1" dirty="0">
                <a:solidFill>
                  <a:srgbClr val="FFFF00"/>
                </a:solidFill>
              </a:rPr>
              <a:t>25</a:t>
            </a:r>
            <a:r>
              <a:rPr lang="zh-CN" altLang="en-US" sz="2400" b="1" dirty="0">
                <a:solidFill>
                  <a:srgbClr val="FFFF00"/>
                </a:solidFill>
              </a:rPr>
              <a:t>颗</a:t>
            </a:r>
            <a:endParaRPr lang="en-US" altLang="zh-CN" sz="2400" b="1" dirty="0">
              <a:solidFill>
                <a:srgbClr val="FFFF00"/>
              </a:solidFill>
            </a:endParaRPr>
          </a:p>
        </p:txBody>
      </p:sp>
      <p:pic>
        <p:nvPicPr>
          <p:cNvPr id="19463" name="图片 2">
            <a:extLst>
              <a:ext uri="{FF2B5EF4-FFF2-40B4-BE49-F238E27FC236}">
                <a16:creationId xmlns:a16="http://schemas.microsoft.com/office/drawing/2014/main" id="{371E7268-3CA4-44B6-9F7B-F7FDFD597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9" t="17451" r="7909" b="8911"/>
          <a:stretch/>
        </p:blipFill>
        <p:spPr bwMode="auto">
          <a:xfrm>
            <a:off x="5937976" y="332656"/>
            <a:ext cx="3135312" cy="549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8F1CFB6-DACB-4787-B6E8-6CBBAD576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8" y="1085850"/>
            <a:ext cx="6292851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>
                <a:solidFill>
                  <a:schemeClr val="tx2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2400" kern="0" dirty="0"/>
              <a:t>2007-1-4</a:t>
            </a:r>
            <a:r>
              <a:rPr lang="zh-CN" altLang="en-US" sz="2400" kern="0" dirty="0"/>
              <a:t>，发射第</a:t>
            </a:r>
            <a:r>
              <a:rPr lang="en-US" altLang="zh-CN" sz="2400" kern="0" dirty="0"/>
              <a:t>1</a:t>
            </a:r>
            <a:r>
              <a:rPr lang="zh-CN" altLang="en-US" sz="2400" kern="0" dirty="0"/>
              <a:t>颗北斗</a:t>
            </a:r>
            <a:r>
              <a:rPr lang="en-US" altLang="zh-CN" sz="2400" kern="0" dirty="0"/>
              <a:t>2</a:t>
            </a:r>
            <a:r>
              <a:rPr lang="zh-CN" altLang="en-US" sz="2400" kern="0" dirty="0"/>
              <a:t>卫星</a:t>
            </a:r>
            <a:endParaRPr lang="en-US" altLang="zh-CN" sz="2400" kern="0" dirty="0"/>
          </a:p>
          <a:p>
            <a:pPr lvl="1">
              <a:defRPr/>
            </a:pPr>
            <a:endParaRPr lang="zh-CN" altLang="en-US" sz="2100" kern="0" dirty="0"/>
          </a:p>
        </p:txBody>
      </p:sp>
    </p:spTree>
    <p:extLst>
      <p:ext uri="{BB962C8B-B14F-4D97-AF65-F5344CB8AC3E}">
        <p14:creationId xmlns:p14="http://schemas.microsoft.com/office/powerpoint/2010/main" val="3979900616"/>
      </p:ext>
    </p:extLst>
  </p:cSld>
  <p:clrMapOvr>
    <a:masterClrMapping/>
  </p:clrMapOvr>
</p:sld>
</file>

<file path=ppt/theme/theme1.xml><?xml version="1.0" encoding="utf-8"?>
<a:theme xmlns:a="http://schemas.openxmlformats.org/drawingml/2006/main" name="Cascade">
  <a:themeElements>
    <a:clrScheme name="Cascade 4">
      <a:dk1>
        <a:srgbClr val="FFFFCC"/>
      </a:dk1>
      <a:lt1>
        <a:srgbClr val="FFFFFF"/>
      </a:lt1>
      <a:dk2>
        <a:srgbClr val="000066"/>
      </a:dk2>
      <a:lt2>
        <a:srgbClr val="FFFFFF"/>
      </a:lt2>
      <a:accent1>
        <a:srgbClr val="0078F0"/>
      </a:accent1>
      <a:accent2>
        <a:srgbClr val="CCECFF"/>
      </a:accent2>
      <a:accent3>
        <a:srgbClr val="AAAAB8"/>
      </a:accent3>
      <a:accent4>
        <a:srgbClr val="DADADA"/>
      </a:accent4>
      <a:accent5>
        <a:srgbClr val="AABEF6"/>
      </a:accent5>
      <a:accent6>
        <a:srgbClr val="B9D6E7"/>
      </a:accent6>
      <a:hlink>
        <a:srgbClr val="3399FF"/>
      </a:hlink>
      <a:folHlink>
        <a:srgbClr val="FFCC00"/>
      </a:folHlink>
    </a:clrScheme>
    <a:fontScheme name="Cascade">
      <a:majorFont>
        <a:latin typeface="Arial"/>
        <a:ea typeface="幼圆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Cascade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Pen</Template>
  <TotalTime>1200</TotalTime>
  <Words>1830</Words>
  <Application>Microsoft Office PowerPoint</Application>
  <PresentationFormat>全屏显示(4:3)</PresentationFormat>
  <Paragraphs>196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方正姚体</vt:lpstr>
      <vt:lpstr>宋体</vt:lpstr>
      <vt:lpstr>微软雅黑</vt:lpstr>
      <vt:lpstr>Arial</vt:lpstr>
      <vt:lpstr>Calibri</vt:lpstr>
      <vt:lpstr>Times New Roman</vt:lpstr>
      <vt:lpstr>Wingdings</vt:lpstr>
      <vt:lpstr>Cascade</vt:lpstr>
      <vt:lpstr>北斗卫星导航系统介绍</vt:lpstr>
      <vt:lpstr>PowerPoint 演示文稿</vt:lpstr>
      <vt:lpstr>PowerPoint 演示文稿</vt:lpstr>
      <vt:lpstr>北斗导航试验系统各颗卫星发射日期</vt:lpstr>
      <vt:lpstr>北斗导航实验系统两颗星如何定位？ </vt:lpstr>
      <vt:lpstr>用户位置解算</vt:lpstr>
      <vt:lpstr>北斗导航实验系统三大功能 </vt:lpstr>
      <vt:lpstr>北斗卫星导航系统组成</vt:lpstr>
      <vt:lpstr>北斗卫星发射日期</vt:lpstr>
      <vt:lpstr>北斗卫星发射日期</vt:lpstr>
      <vt:lpstr>PowerPoint 演示文稿</vt:lpstr>
      <vt:lpstr>系统组成</vt:lpstr>
      <vt:lpstr>主控站的任务</vt:lpstr>
      <vt:lpstr>时间同步/注入站和监测站任务</vt:lpstr>
      <vt:lpstr>PowerPoint 演示文稿</vt:lpstr>
      <vt:lpstr>北斗三号系统提供的服务</vt:lpstr>
      <vt:lpstr>PowerPoint 演示文稿</vt:lpstr>
      <vt:lpstr>PowerPoint 演示文稿</vt:lpstr>
      <vt:lpstr>北斗坐标系（BDCS）具体定义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hwl</dc:creator>
  <cp:lastModifiedBy>hwl</cp:lastModifiedBy>
  <cp:revision>143</cp:revision>
  <dcterms:created xsi:type="dcterms:W3CDTF">1601-01-01T00:00:00Z</dcterms:created>
  <dcterms:modified xsi:type="dcterms:W3CDTF">2025-02-20T07:29:07Z</dcterms:modified>
</cp:coreProperties>
</file>